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Lato" panose="020F0502020204030203" pitchFamily="34" charset="0"/>
      <p:regular r:id="rId20"/>
      <p:bold r:id="rId21"/>
      <p:italic r:id="rId22"/>
      <p:boldItalic r:id="rId23"/>
    </p:embeddedFont>
    <p:embeddedFont>
      <p:font typeface="Poppins" panose="000005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3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10632"/>
            <a:ext cx="12192000" cy="6858000"/>
          </a:xfrm>
          <a:prstGeom prst="rect">
            <a:avLst/>
          </a:prstGeom>
          <a:noFill/>
          <a:ln>
            <a:noFill/>
          </a:ln>
        </p:spPr>
      </p:pic>
      <p:sp>
        <p:nvSpPr>
          <p:cNvPr id="85" name="Google Shape;85;p13"/>
          <p:cNvSpPr txBox="1"/>
          <p:nvPr/>
        </p:nvSpPr>
        <p:spPr>
          <a:xfrm>
            <a:off x="295275" y="2224087"/>
            <a:ext cx="11601600" cy="8082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5250" b="1" dirty="0">
                <a:solidFill>
                  <a:schemeClr val="dk1"/>
                </a:solidFill>
                <a:latin typeface="Poppins"/>
                <a:ea typeface="Poppins"/>
                <a:cs typeface="Poppins"/>
                <a:sym typeface="Poppins"/>
              </a:rPr>
              <a:t>T-SAM: Text Self-Attention Maps</a:t>
            </a:r>
            <a:endParaRPr sz="4500" b="1" dirty="0">
              <a:solidFill>
                <a:schemeClr val="dk1"/>
              </a:solidFill>
              <a:latin typeface="Poppins"/>
              <a:ea typeface="Poppins"/>
              <a:cs typeface="Poppins"/>
              <a:sym typeface="Poppins"/>
            </a:endParaRPr>
          </a:p>
        </p:txBody>
      </p:sp>
      <p:sp>
        <p:nvSpPr>
          <p:cNvPr id="86" name="Google Shape;86;p13"/>
          <p:cNvSpPr txBox="1"/>
          <p:nvPr/>
        </p:nvSpPr>
        <p:spPr>
          <a:xfrm>
            <a:off x="571500" y="3032234"/>
            <a:ext cx="11049000" cy="254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50" b="0" i="0" u="none" strike="noStrike" cap="none" dirty="0">
                <a:solidFill>
                  <a:srgbClr val="334155"/>
                </a:solidFill>
                <a:latin typeface="Lato"/>
                <a:ea typeface="Lato"/>
                <a:cs typeface="Lato"/>
                <a:sym typeface="Lato"/>
              </a:rPr>
              <a:t>Understanding Diffusion Models and Semantic Alignment</a:t>
            </a:r>
            <a:endParaRPr dirty="0"/>
          </a:p>
        </p:txBody>
      </p:sp>
      <p:sp>
        <p:nvSpPr>
          <p:cNvPr id="87" name="Google Shape;87;p13"/>
          <p:cNvSpPr txBox="1"/>
          <p:nvPr/>
        </p:nvSpPr>
        <p:spPr>
          <a:xfrm>
            <a:off x="571500" y="4012884"/>
            <a:ext cx="11049000" cy="63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50" dirty="0">
                <a:solidFill>
                  <a:srgbClr val="334155"/>
                </a:solidFill>
                <a:latin typeface="Lato"/>
                <a:ea typeface="Lato"/>
                <a:cs typeface="Lato"/>
                <a:sym typeface="Lato"/>
              </a:rPr>
              <a:t>Student Name : Udit Jain</a:t>
            </a:r>
            <a:endParaRPr sz="1650" dirty="0">
              <a:solidFill>
                <a:srgbClr val="334155"/>
              </a:solidFill>
              <a:latin typeface="Lato"/>
              <a:ea typeface="Lato"/>
              <a:cs typeface="Lato"/>
              <a:sym typeface="Lato"/>
            </a:endParaRPr>
          </a:p>
          <a:p>
            <a:pPr marL="0" marR="0" lvl="0" indent="0" algn="ctr" rtl="0">
              <a:lnSpc>
                <a:spcPct val="150000"/>
              </a:lnSpc>
              <a:spcBef>
                <a:spcPts val="0"/>
              </a:spcBef>
              <a:spcAft>
                <a:spcPts val="0"/>
              </a:spcAft>
              <a:buNone/>
            </a:pPr>
            <a:r>
              <a:rPr lang="en-US" sz="1650" dirty="0">
                <a:solidFill>
                  <a:srgbClr val="334155"/>
                </a:solidFill>
                <a:latin typeface="Lato"/>
                <a:ea typeface="Lato"/>
                <a:cs typeface="Lato"/>
                <a:sym typeface="Lato"/>
              </a:rPr>
              <a:t>Roll No. : 24CSM1R23</a:t>
            </a:r>
            <a:endParaRPr sz="1650" dirty="0">
              <a:solidFill>
                <a:srgbClr val="334155"/>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
        <p:cNvGrpSpPr/>
        <p:nvPr/>
      </p:nvGrpSpPr>
      <p:grpSpPr>
        <a:xfrm>
          <a:off x="0" y="0"/>
          <a:ext cx="0" cy="0"/>
          <a:chOff x="0" y="0"/>
          <a:chExt cx="0" cy="0"/>
        </a:xfrm>
      </p:grpSpPr>
      <p:sp>
        <p:nvSpPr>
          <p:cNvPr id="208" name="Google Shape;208;p22"/>
          <p:cNvSpPr txBox="1"/>
          <p:nvPr/>
        </p:nvSpPr>
        <p:spPr>
          <a:xfrm>
            <a:off x="571500" y="2190750"/>
            <a:ext cx="5286375"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The core idea:</a:t>
            </a:r>
            <a:endParaRPr/>
          </a:p>
        </p:txBody>
      </p:sp>
      <p:sp>
        <p:nvSpPr>
          <p:cNvPr id="209" name="Google Shape;209;p22"/>
          <p:cNvSpPr txBox="1"/>
          <p:nvPr/>
        </p:nvSpPr>
        <p:spPr>
          <a:xfrm>
            <a:off x="742950" y="2667000"/>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210" name="Google Shape;210;p22"/>
          <p:cNvSpPr txBox="1"/>
          <p:nvPr/>
        </p:nvSpPr>
        <p:spPr>
          <a:xfrm>
            <a:off x="857250" y="2667000"/>
            <a:ext cx="5000625" cy="346249"/>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475569"/>
                </a:solidFill>
                <a:latin typeface="Lato"/>
                <a:ea typeface="Lato"/>
                <a:cs typeface="Lato"/>
                <a:sym typeface="Lato"/>
              </a:rPr>
              <a:t>Extract text </a:t>
            </a:r>
            <a:r>
              <a:rPr lang="en-US" sz="1500" b="1" i="0" u="none" strike="noStrike" cap="none" dirty="0">
                <a:solidFill>
                  <a:srgbClr val="475569"/>
                </a:solidFill>
                <a:latin typeface="Lato"/>
                <a:ea typeface="Lato"/>
                <a:cs typeface="Lato"/>
                <a:sym typeface="Lato"/>
              </a:rPr>
              <a:t>self-attention matrix T</a:t>
            </a:r>
            <a:r>
              <a:rPr lang="en-US" sz="1500" b="0" i="0" u="none" strike="noStrike" cap="none" dirty="0">
                <a:solidFill>
                  <a:srgbClr val="475569"/>
                </a:solidFill>
                <a:latin typeface="Lato"/>
                <a:ea typeface="Lato"/>
                <a:cs typeface="Lato"/>
                <a:sym typeface="Lato"/>
              </a:rPr>
              <a:t> (the correct syntax).</a:t>
            </a:r>
            <a:endParaRPr dirty="0"/>
          </a:p>
        </p:txBody>
      </p:sp>
      <p:sp>
        <p:nvSpPr>
          <p:cNvPr id="211" name="Google Shape;211;p22"/>
          <p:cNvSpPr txBox="1"/>
          <p:nvPr/>
        </p:nvSpPr>
        <p:spPr>
          <a:xfrm>
            <a:off x="742950" y="3095625"/>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212" name="Google Shape;212;p22"/>
          <p:cNvSpPr txBox="1"/>
          <p:nvPr/>
        </p:nvSpPr>
        <p:spPr>
          <a:xfrm>
            <a:off x="865524" y="3095625"/>
            <a:ext cx="5432400" cy="346249"/>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475569"/>
                </a:solidFill>
                <a:latin typeface="Lato"/>
                <a:ea typeface="Lato"/>
                <a:cs typeface="Lato"/>
                <a:sym typeface="Lato"/>
              </a:rPr>
              <a:t>Compute </a:t>
            </a:r>
            <a:r>
              <a:rPr lang="en-US" sz="1500" b="1" i="0" u="none" strike="noStrike" cap="none" dirty="0">
                <a:solidFill>
                  <a:srgbClr val="475569"/>
                </a:solidFill>
                <a:latin typeface="Lato"/>
                <a:ea typeface="Lato"/>
                <a:cs typeface="Lato"/>
                <a:sym typeface="Lato"/>
              </a:rPr>
              <a:t>cross-attention similarity </a:t>
            </a:r>
            <a:r>
              <a:rPr lang="en-US" sz="1500" b="0" i="0" u="none" strike="noStrike" cap="none" dirty="0">
                <a:solidFill>
                  <a:srgbClr val="475569"/>
                </a:solidFill>
                <a:latin typeface="Lato"/>
                <a:ea typeface="Lato"/>
                <a:cs typeface="Lato"/>
                <a:sym typeface="Lato"/>
              </a:rPr>
              <a:t>matrix </a:t>
            </a:r>
            <a:r>
              <a:rPr lang="en-US" sz="1500" b="1" i="0" u="none" strike="noStrike" cap="none" dirty="0">
                <a:solidFill>
                  <a:srgbClr val="475569"/>
                </a:solidFill>
                <a:latin typeface="Lato"/>
                <a:ea typeface="Lato"/>
                <a:cs typeface="Lato"/>
                <a:sym typeface="Lato"/>
              </a:rPr>
              <a:t>S</a:t>
            </a:r>
            <a:r>
              <a:rPr lang="en-US" sz="1500" b="0" i="0" u="none" strike="noStrike" cap="none" dirty="0">
                <a:solidFill>
                  <a:srgbClr val="475569"/>
                </a:solidFill>
                <a:latin typeface="Lato"/>
                <a:ea typeface="Lato"/>
                <a:cs typeface="Lato"/>
                <a:sym typeface="Lato"/>
              </a:rPr>
              <a:t> (image meaning).</a:t>
            </a:r>
            <a:endParaRPr dirty="0"/>
          </a:p>
        </p:txBody>
      </p:sp>
      <p:sp>
        <p:nvSpPr>
          <p:cNvPr id="213" name="Google Shape;213;p22"/>
          <p:cNvSpPr txBox="1"/>
          <p:nvPr/>
        </p:nvSpPr>
        <p:spPr>
          <a:xfrm>
            <a:off x="723900" y="3524250"/>
            <a:ext cx="133350" cy="342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i="0" u="none" strike="noStrike" cap="none">
                <a:solidFill>
                  <a:srgbClr val="4F46E5"/>
                </a:solidFill>
                <a:latin typeface="Lato"/>
                <a:ea typeface="Lato"/>
                <a:cs typeface="Lato"/>
                <a:sym typeface="Lato"/>
              </a:rPr>
              <a:t>•</a:t>
            </a:r>
            <a:endParaRPr/>
          </a:p>
        </p:txBody>
      </p:sp>
      <p:sp>
        <p:nvSpPr>
          <p:cNvPr id="214" name="Google Shape;214;p22"/>
          <p:cNvSpPr txBox="1"/>
          <p:nvPr/>
        </p:nvSpPr>
        <p:spPr>
          <a:xfrm>
            <a:off x="857250" y="3524250"/>
            <a:ext cx="5000625" cy="342900"/>
          </a:xfrm>
          <a:prstGeom prst="rect">
            <a:avLst/>
          </a:prstGeom>
          <a:noFill/>
          <a:ln>
            <a:noFill/>
          </a:ln>
        </p:spPr>
        <p:txBody>
          <a:bodyPr spcFirstLastPara="1" wrap="square" lIns="133350" tIns="0" rIns="0" bIns="0" anchor="t" anchorCtr="0">
            <a:spAutoFit/>
          </a:bodyPr>
          <a:lstStyle/>
          <a:p>
            <a:pPr marL="0" marR="0" lvl="0" indent="0" algn="l" rtl="0">
              <a:lnSpc>
                <a:spcPct val="150000"/>
              </a:lnSpc>
              <a:spcBef>
                <a:spcPts val="0"/>
              </a:spcBef>
              <a:spcAft>
                <a:spcPts val="0"/>
              </a:spcAft>
              <a:buNone/>
            </a:pPr>
            <a:r>
              <a:rPr lang="en-US" sz="1800" b="1" i="0" u="none" strike="noStrike" cap="none">
                <a:solidFill>
                  <a:srgbClr val="4F46E5"/>
                </a:solidFill>
                <a:latin typeface="Lato"/>
                <a:ea typeface="Lato"/>
                <a:cs typeface="Lato"/>
                <a:sym typeface="Lato"/>
              </a:rPr>
              <a:t>Aim: Make S match T.</a:t>
            </a:r>
            <a:endParaRPr/>
          </a:p>
        </p:txBody>
      </p:sp>
      <p:sp>
        <p:nvSpPr>
          <p:cNvPr id="215" name="Google Shape;215;p22"/>
          <p:cNvSpPr txBox="1"/>
          <p:nvPr/>
        </p:nvSpPr>
        <p:spPr>
          <a:xfrm>
            <a:off x="762000" y="4152900"/>
            <a:ext cx="4036800" cy="877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500" b="0" i="0" u="none" strike="noStrike" cap="none">
                <a:solidFill>
                  <a:srgbClr val="1E293B"/>
                </a:solidFill>
                <a:latin typeface="Poppins"/>
                <a:ea typeface="Poppins"/>
                <a:cs typeface="Poppins"/>
                <a:sym typeface="Poppins"/>
              </a:rPr>
              <a:t>The idea: </a:t>
            </a:r>
            <a:endParaRPr sz="1500" b="0" i="0" u="none" strike="noStrike" cap="none">
              <a:solidFill>
                <a:srgbClr val="1E293B"/>
              </a:solidFill>
              <a:latin typeface="Poppins"/>
              <a:ea typeface="Poppins"/>
              <a:cs typeface="Poppins"/>
              <a:sym typeface="Poppins"/>
            </a:endParaRPr>
          </a:p>
          <a:p>
            <a:pPr marL="0" marR="0" lvl="0" indent="0" algn="l" rtl="0">
              <a:lnSpc>
                <a:spcPct val="140000"/>
              </a:lnSpc>
              <a:spcBef>
                <a:spcPts val="0"/>
              </a:spcBef>
              <a:spcAft>
                <a:spcPts val="0"/>
              </a:spcAft>
              <a:buNone/>
            </a:pPr>
            <a:r>
              <a:rPr lang="en-US" sz="1500" b="0" i="0" u="none" strike="noStrike" cap="none">
                <a:solidFill>
                  <a:srgbClr val="1E293B"/>
                </a:solidFill>
                <a:latin typeface="Poppins"/>
                <a:ea typeface="Poppins"/>
                <a:cs typeface="Poppins"/>
                <a:sym typeface="Poppins"/>
              </a:rPr>
              <a:t>Use the self-attention matrix T... and guide cross-attention S... to match it.</a:t>
            </a:r>
            <a:endParaRPr/>
          </a:p>
        </p:txBody>
      </p:sp>
      <p:sp>
        <p:nvSpPr>
          <p:cNvPr id="216" name="Google Shape;216;p22"/>
          <p:cNvSpPr/>
          <p:nvPr/>
        </p:nvSpPr>
        <p:spPr>
          <a:xfrm>
            <a:off x="571500" y="4152900"/>
            <a:ext cx="28575" cy="800100"/>
          </a:xfrm>
          <a:prstGeom prst="rect">
            <a:avLst/>
          </a:prstGeom>
          <a:solidFill>
            <a:srgbClr val="4F46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7" name="Google Shape;217;p22"/>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This Paper: T-SAM (Text Self-Attention Maps)</a:t>
            </a:r>
            <a:endParaRPr/>
          </a:p>
        </p:txBody>
      </p:sp>
      <p:pic>
        <p:nvPicPr>
          <p:cNvPr id="218" name="Google Shape;218;p22"/>
          <p:cNvPicPr preferRelativeResize="0"/>
          <p:nvPr/>
        </p:nvPicPr>
        <p:blipFill>
          <a:blip r:embed="rId3">
            <a:alphaModFix/>
          </a:blip>
          <a:stretch>
            <a:fillRect/>
          </a:stretch>
        </p:blipFill>
        <p:spPr>
          <a:xfrm>
            <a:off x="6173700" y="1396287"/>
            <a:ext cx="5848351" cy="45988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pic>
        <p:nvPicPr>
          <p:cNvPr id="223" name="Google Shape;223;p23" descr="image.png"/>
          <p:cNvPicPr preferRelativeResize="0"/>
          <p:nvPr/>
        </p:nvPicPr>
        <p:blipFill rotWithShape="1">
          <a:blip r:embed="rId3">
            <a:alphaModFix/>
          </a:blip>
          <a:srcRect/>
          <a:stretch/>
        </p:blipFill>
        <p:spPr>
          <a:xfrm>
            <a:off x="571500" y="2667000"/>
            <a:ext cx="5286375" cy="657225"/>
          </a:xfrm>
          <a:prstGeom prst="rect">
            <a:avLst/>
          </a:prstGeom>
          <a:noFill/>
          <a:ln>
            <a:noFill/>
          </a:ln>
        </p:spPr>
      </p:pic>
      <p:pic>
        <p:nvPicPr>
          <p:cNvPr id="224" name="Google Shape;224;p23" descr="image.png"/>
          <p:cNvPicPr preferRelativeResize="0"/>
          <p:nvPr/>
        </p:nvPicPr>
        <p:blipFill rotWithShape="1">
          <a:blip r:embed="rId3">
            <a:alphaModFix/>
          </a:blip>
          <a:srcRect/>
          <a:stretch/>
        </p:blipFill>
        <p:spPr>
          <a:xfrm>
            <a:off x="571500" y="4010025"/>
            <a:ext cx="5286375" cy="716012"/>
          </a:xfrm>
          <a:prstGeom prst="rect">
            <a:avLst/>
          </a:prstGeom>
          <a:noFill/>
          <a:ln>
            <a:noFill/>
          </a:ln>
        </p:spPr>
      </p:pic>
      <p:sp>
        <p:nvSpPr>
          <p:cNvPr id="225" name="Google Shape;225;p23"/>
          <p:cNvSpPr txBox="1"/>
          <p:nvPr/>
        </p:nvSpPr>
        <p:spPr>
          <a:xfrm>
            <a:off x="571500" y="2190750"/>
            <a:ext cx="5286375"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A simple loss is applied:</a:t>
            </a:r>
            <a:endParaRPr/>
          </a:p>
        </p:txBody>
      </p:sp>
      <p:sp>
        <p:nvSpPr>
          <p:cNvPr id="226" name="Google Shape;226;p23"/>
          <p:cNvSpPr txBox="1"/>
          <p:nvPr/>
        </p:nvSpPr>
        <p:spPr>
          <a:xfrm>
            <a:off x="571500" y="3514725"/>
            <a:ext cx="5286375" cy="304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A small gradient update nudges the latent </a:t>
            </a:r>
            <a:r>
              <a:rPr lang="en-US" sz="1500" b="0" i="0" u="none" strike="noStrike" cap="none">
                <a:solidFill>
                  <a:srgbClr val="4F46E5"/>
                </a:solidFill>
                <a:latin typeface="Lato"/>
                <a:ea typeface="Lato"/>
                <a:cs typeface="Lato"/>
                <a:sym typeface="Lato"/>
              </a:rPr>
              <a:t>z</a:t>
            </a:r>
            <a:r>
              <a:rPr lang="en-US" sz="1500" b="0" i="0" u="none" strike="noStrike" cap="none">
                <a:solidFill>
                  <a:srgbClr val="475569"/>
                </a:solidFill>
                <a:latin typeface="Lato"/>
                <a:ea typeface="Lato"/>
                <a:cs typeface="Lato"/>
                <a:sym typeface="Lato"/>
              </a:rPr>
              <a:t>:</a:t>
            </a:r>
            <a:endParaRPr/>
          </a:p>
        </p:txBody>
      </p:sp>
      <p:sp>
        <p:nvSpPr>
          <p:cNvPr id="227" name="Google Shape;227;p23"/>
          <p:cNvSpPr txBox="1"/>
          <p:nvPr/>
        </p:nvSpPr>
        <p:spPr>
          <a:xfrm>
            <a:off x="571500" y="4916537"/>
            <a:ext cx="5286375" cy="571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1" u="none" strike="noStrike" cap="none">
                <a:solidFill>
                  <a:srgbClr val="475569"/>
                </a:solidFill>
                <a:latin typeface="Lato"/>
                <a:ea typeface="Lato"/>
                <a:cs typeface="Lato"/>
                <a:sym typeface="Lato"/>
              </a:rPr>
              <a:t>“They do not retrain the model. They simply nudge the latent at a few early denoising steps...”</a:t>
            </a:r>
            <a:endParaRPr/>
          </a:p>
        </p:txBody>
      </p:sp>
      <p:sp>
        <p:nvSpPr>
          <p:cNvPr id="228" name="Google Shape;228;p23"/>
          <p:cNvSpPr txBox="1"/>
          <p:nvPr/>
        </p:nvSpPr>
        <p:spPr>
          <a:xfrm>
            <a:off x="571500" y="571500"/>
            <a:ext cx="11601600" cy="9234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This Paper: Optimization </a:t>
            </a:r>
            <a:endParaRPr sz="3000" b="0" i="0" u="none" strike="noStrike" cap="none">
              <a:solidFill>
                <a:srgbClr val="1E293B"/>
              </a:solidFill>
              <a:latin typeface="Poppins"/>
              <a:ea typeface="Poppins"/>
              <a:cs typeface="Poppins"/>
              <a:sym typeface="Poppins"/>
            </a:endParaRPr>
          </a:p>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(Simple Loss)</a:t>
            </a:r>
            <a:endParaRPr/>
          </a:p>
        </p:txBody>
      </p:sp>
      <p:pic>
        <p:nvPicPr>
          <p:cNvPr id="229" name="Google Shape;229;p23"/>
          <p:cNvPicPr preferRelativeResize="0"/>
          <p:nvPr/>
        </p:nvPicPr>
        <p:blipFill>
          <a:blip r:embed="rId4">
            <a:alphaModFix/>
          </a:blip>
          <a:stretch>
            <a:fillRect/>
          </a:stretch>
        </p:blipFill>
        <p:spPr>
          <a:xfrm>
            <a:off x="672450" y="4027300"/>
            <a:ext cx="4184300" cy="657225"/>
          </a:xfrm>
          <a:prstGeom prst="rect">
            <a:avLst/>
          </a:prstGeom>
          <a:noFill/>
          <a:ln>
            <a:noFill/>
          </a:ln>
        </p:spPr>
      </p:pic>
      <p:pic>
        <p:nvPicPr>
          <p:cNvPr id="230" name="Google Shape;230;p23"/>
          <p:cNvPicPr preferRelativeResize="0"/>
          <p:nvPr/>
        </p:nvPicPr>
        <p:blipFill>
          <a:blip r:embed="rId5">
            <a:alphaModFix/>
          </a:blip>
          <a:stretch>
            <a:fillRect/>
          </a:stretch>
        </p:blipFill>
        <p:spPr>
          <a:xfrm>
            <a:off x="6548650" y="662625"/>
            <a:ext cx="3606802" cy="5410203"/>
          </a:xfrm>
          <a:prstGeom prst="rect">
            <a:avLst/>
          </a:prstGeom>
          <a:noFill/>
          <a:ln>
            <a:noFill/>
          </a:ln>
        </p:spPr>
      </p:pic>
      <p:sp>
        <p:nvSpPr>
          <p:cNvPr id="231" name="Google Shape;231;p23"/>
          <p:cNvSpPr txBox="1"/>
          <p:nvPr/>
        </p:nvSpPr>
        <p:spPr>
          <a:xfrm>
            <a:off x="5708900" y="6335350"/>
            <a:ext cx="5286300" cy="2310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a:solidFill>
                  <a:srgbClr val="475569"/>
                </a:solidFill>
                <a:latin typeface="Lato"/>
                <a:ea typeface="Lato"/>
                <a:cs typeface="Lato"/>
                <a:sym typeface="Lato"/>
              </a:rPr>
              <a:t>Pipeline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sp>
        <p:nvSpPr>
          <p:cNvPr id="236" name="Google Shape;236;p24"/>
          <p:cNvSpPr txBox="1"/>
          <p:nvPr/>
        </p:nvSpPr>
        <p:spPr>
          <a:xfrm>
            <a:off x="1123950" y="5486400"/>
            <a:ext cx="9944100" cy="571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1" u="none" strike="noStrike" cap="none">
                <a:solidFill>
                  <a:srgbClr val="475569"/>
                </a:solidFill>
                <a:latin typeface="Lato"/>
                <a:ea typeface="Lato"/>
                <a:cs typeface="Lato"/>
                <a:sym typeface="Lato"/>
              </a:rPr>
              <a:t>“On the TIFA benchmark, T-SAM outperforms prior approaches across categories like color, shape, and relation understanding.”</a:t>
            </a:r>
            <a:endParaRPr/>
          </a:p>
        </p:txBody>
      </p:sp>
      <p:sp>
        <p:nvSpPr>
          <p:cNvPr id="237" name="Google Shape;237;p24"/>
          <p:cNvSpPr txBox="1"/>
          <p:nvPr/>
        </p:nvSpPr>
        <p:spPr>
          <a:xfrm>
            <a:off x="1398925" y="2095500"/>
            <a:ext cx="1143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238" name="Google Shape;238;p24"/>
          <p:cNvSpPr txBox="1"/>
          <p:nvPr/>
        </p:nvSpPr>
        <p:spPr>
          <a:xfrm>
            <a:off x="1513225" y="2095500"/>
            <a:ext cx="10115700" cy="23100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Tested on 4000+ natural language prompts.</a:t>
            </a:r>
            <a:endParaRPr/>
          </a:p>
        </p:txBody>
      </p:sp>
      <p:sp>
        <p:nvSpPr>
          <p:cNvPr id="239" name="Google Shape;239;p24"/>
          <p:cNvSpPr txBox="1"/>
          <p:nvPr/>
        </p:nvSpPr>
        <p:spPr>
          <a:xfrm>
            <a:off x="1398925" y="2381250"/>
            <a:ext cx="1143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240" name="Google Shape;240;p24"/>
          <p:cNvSpPr txBox="1"/>
          <p:nvPr/>
        </p:nvSpPr>
        <p:spPr>
          <a:xfrm>
            <a:off x="1513225" y="2381250"/>
            <a:ext cx="10115700" cy="23100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T-SAM improves TIFA score significantly.</a:t>
            </a:r>
            <a:endParaRPr/>
          </a:p>
        </p:txBody>
      </p:sp>
      <p:sp>
        <p:nvSpPr>
          <p:cNvPr id="241" name="Google Shape;241;p24"/>
          <p:cNvSpPr txBox="1"/>
          <p:nvPr/>
        </p:nvSpPr>
        <p:spPr>
          <a:xfrm>
            <a:off x="1398925" y="2667000"/>
            <a:ext cx="114300" cy="23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242" name="Google Shape;242;p24"/>
          <p:cNvSpPr txBox="1"/>
          <p:nvPr/>
        </p:nvSpPr>
        <p:spPr>
          <a:xfrm>
            <a:off x="1513225" y="2667000"/>
            <a:ext cx="10115700" cy="23100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Handles colors, shapes, relations better than baselines.</a:t>
            </a:r>
            <a:endParaRPr/>
          </a:p>
        </p:txBody>
      </p:sp>
      <p:sp>
        <p:nvSpPr>
          <p:cNvPr id="243" name="Google Shape;243;p24"/>
          <p:cNvSpPr txBox="1"/>
          <p:nvPr/>
        </p:nvSpPr>
        <p:spPr>
          <a:xfrm>
            <a:off x="571500" y="571500"/>
            <a:ext cx="11601600" cy="1293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Experiments (TIFA Benchmark)</a:t>
            </a:r>
            <a:endParaRPr sz="1800">
              <a:solidFill>
                <a:srgbClr val="1E293B"/>
              </a:solidFill>
              <a:latin typeface="Poppins"/>
              <a:ea typeface="Poppins"/>
              <a:cs typeface="Poppins"/>
              <a:sym typeface="Poppins"/>
            </a:endParaRPr>
          </a:p>
          <a:p>
            <a:pPr marL="0" marR="0" lvl="0" indent="0" algn="l" rtl="0">
              <a:spcBef>
                <a:spcPts val="0"/>
              </a:spcBef>
              <a:spcAft>
                <a:spcPts val="0"/>
              </a:spcAft>
              <a:buNone/>
            </a:pPr>
            <a:endParaRPr sz="1800">
              <a:solidFill>
                <a:srgbClr val="1E293B"/>
              </a:solidFill>
              <a:latin typeface="Poppins"/>
              <a:ea typeface="Poppins"/>
              <a:cs typeface="Poppins"/>
              <a:sym typeface="Poppins"/>
            </a:endParaRPr>
          </a:p>
          <a:p>
            <a:pPr marL="0" marR="0" lvl="0" indent="0" algn="l" rtl="0">
              <a:spcBef>
                <a:spcPts val="0"/>
              </a:spcBef>
              <a:spcAft>
                <a:spcPts val="0"/>
              </a:spcAft>
              <a:buNone/>
            </a:pPr>
            <a:r>
              <a:rPr lang="en-US" sz="1800">
                <a:solidFill>
                  <a:srgbClr val="1E293B"/>
                </a:solidFill>
                <a:latin typeface="Poppins"/>
                <a:ea typeface="Poppins"/>
                <a:cs typeface="Poppins"/>
                <a:sym typeface="Poppins"/>
              </a:rPr>
              <a:t>TIFA Score refers to a reference-free metric used for evaluating the faithfulness of text-to-image generation models</a:t>
            </a:r>
            <a:endParaRPr sz="1800">
              <a:solidFill>
                <a:srgbClr val="1E293B"/>
              </a:solidFill>
              <a:latin typeface="Poppins"/>
              <a:ea typeface="Poppins"/>
              <a:cs typeface="Poppins"/>
              <a:sym typeface="Poppins"/>
            </a:endParaRPr>
          </a:p>
        </p:txBody>
      </p:sp>
      <p:pic>
        <p:nvPicPr>
          <p:cNvPr id="244" name="Google Shape;244;p24"/>
          <p:cNvPicPr preferRelativeResize="0"/>
          <p:nvPr/>
        </p:nvPicPr>
        <p:blipFill>
          <a:blip r:embed="rId3">
            <a:alphaModFix/>
          </a:blip>
          <a:stretch>
            <a:fillRect/>
          </a:stretch>
        </p:blipFill>
        <p:spPr>
          <a:xfrm>
            <a:off x="779602" y="3325476"/>
            <a:ext cx="10632775" cy="200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8"/>
        <p:cNvGrpSpPr/>
        <p:nvPr/>
      </p:nvGrpSpPr>
      <p:grpSpPr>
        <a:xfrm>
          <a:off x="0" y="0"/>
          <a:ext cx="0" cy="0"/>
          <a:chOff x="0" y="0"/>
          <a:chExt cx="0" cy="0"/>
        </a:xfrm>
      </p:grpSpPr>
      <p:sp>
        <p:nvSpPr>
          <p:cNvPr id="249" name="Google Shape;249;p25"/>
          <p:cNvSpPr txBox="1"/>
          <p:nvPr/>
        </p:nvSpPr>
        <p:spPr>
          <a:xfrm>
            <a:off x="571500" y="571500"/>
            <a:ext cx="11601600" cy="461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Results</a:t>
            </a:r>
            <a:endParaRPr/>
          </a:p>
        </p:txBody>
      </p:sp>
      <p:pic>
        <p:nvPicPr>
          <p:cNvPr id="250" name="Google Shape;250;p25"/>
          <p:cNvPicPr preferRelativeResize="0"/>
          <p:nvPr/>
        </p:nvPicPr>
        <p:blipFill>
          <a:blip r:embed="rId3">
            <a:alphaModFix/>
          </a:blip>
          <a:stretch>
            <a:fillRect/>
          </a:stretch>
        </p:blipFill>
        <p:spPr>
          <a:xfrm>
            <a:off x="5204775" y="571500"/>
            <a:ext cx="5890100" cy="5520000"/>
          </a:xfrm>
          <a:prstGeom prst="rect">
            <a:avLst/>
          </a:prstGeom>
          <a:noFill/>
          <a:ln>
            <a:noFill/>
          </a:ln>
        </p:spPr>
      </p:pic>
      <p:sp>
        <p:nvSpPr>
          <p:cNvPr id="251" name="Google Shape;251;p25"/>
          <p:cNvSpPr txBox="1"/>
          <p:nvPr/>
        </p:nvSpPr>
        <p:spPr>
          <a:xfrm>
            <a:off x="571500" y="1258975"/>
            <a:ext cx="4000500" cy="3647122"/>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en-US" sz="1500" b="1" dirty="0">
                <a:solidFill>
                  <a:schemeClr val="dk1"/>
                </a:solidFill>
              </a:rPr>
              <a:t>T-SAM consistently improves semantic alignment</a:t>
            </a:r>
            <a:r>
              <a:rPr lang="en-US" sz="1500" dirty="0">
                <a:solidFill>
                  <a:schemeClr val="dk1"/>
                </a:solidFill>
              </a:rPr>
              <a:t>, fixing wrong attribute–object bindings and reducing missing-object errors across diverse prompts.</a:t>
            </a:r>
            <a:br>
              <a:rPr lang="en-US"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It achieves </a:t>
            </a:r>
            <a:r>
              <a:rPr lang="en-US" sz="1500" b="1" dirty="0">
                <a:solidFill>
                  <a:schemeClr val="dk1"/>
                </a:solidFill>
              </a:rPr>
              <a:t>higher TIFA scores </a:t>
            </a:r>
            <a:r>
              <a:rPr lang="en-US" sz="1500" dirty="0">
                <a:solidFill>
                  <a:schemeClr val="dk1"/>
                </a:solidFill>
              </a:rPr>
              <a:t>compared to Attend-and-Excite, Linguistic Binding, and CONFORM.</a:t>
            </a:r>
            <a:br>
              <a:rPr lang="en-US"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The generated images show </a:t>
            </a:r>
            <a:r>
              <a:rPr lang="en-US" sz="1500" b="1" dirty="0">
                <a:solidFill>
                  <a:schemeClr val="dk1"/>
                </a:solidFill>
              </a:rPr>
              <a:t>clearer object separation, correct color mapping, and better adherence to textual syntax</a:t>
            </a:r>
            <a:r>
              <a:rPr lang="en-US" sz="1500" dirty="0">
                <a:solidFill>
                  <a:schemeClr val="dk1"/>
                </a:solidFill>
              </a:rPr>
              <a:t> without any model retraining.</a:t>
            </a:r>
            <a:endParaRPr sz="1500"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5"/>
        <p:cNvGrpSpPr/>
        <p:nvPr/>
      </p:nvGrpSpPr>
      <p:grpSpPr>
        <a:xfrm>
          <a:off x="0" y="0"/>
          <a:ext cx="0" cy="0"/>
          <a:chOff x="0" y="0"/>
          <a:chExt cx="0" cy="0"/>
        </a:xfrm>
      </p:grpSpPr>
      <p:sp>
        <p:nvSpPr>
          <p:cNvPr id="260" name="Google Shape;260;p26"/>
          <p:cNvSpPr txBox="1"/>
          <p:nvPr/>
        </p:nvSpPr>
        <p:spPr>
          <a:xfrm>
            <a:off x="571500" y="571500"/>
            <a:ext cx="11601450" cy="4616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dirty="0">
                <a:solidFill>
                  <a:srgbClr val="1E293B"/>
                </a:solidFill>
                <a:latin typeface="Poppins"/>
                <a:ea typeface="Poppins"/>
                <a:cs typeface="Poppins"/>
                <a:sym typeface="Poppins"/>
              </a:rPr>
              <a:t>Conclusion</a:t>
            </a:r>
            <a:endParaRPr dirty="0"/>
          </a:p>
        </p:txBody>
      </p:sp>
      <p:sp>
        <p:nvSpPr>
          <p:cNvPr id="3" name="TextBox 2">
            <a:extLst>
              <a:ext uri="{FF2B5EF4-FFF2-40B4-BE49-F238E27FC236}">
                <a16:creationId xmlns:a16="http://schemas.microsoft.com/office/drawing/2014/main" id="{5493DD75-9BD9-21B1-C1BB-807B5E6B7C4C}"/>
              </a:ext>
            </a:extLst>
          </p:cNvPr>
          <p:cNvSpPr txBox="1"/>
          <p:nvPr/>
        </p:nvSpPr>
        <p:spPr>
          <a:xfrm>
            <a:off x="517007" y="1467040"/>
            <a:ext cx="9865685" cy="1384995"/>
          </a:xfrm>
          <a:prstGeom prst="rect">
            <a:avLst/>
          </a:prstGeom>
          <a:noFill/>
        </p:spPr>
        <p:txBody>
          <a:bodyPr wrap="square">
            <a:spAutoFit/>
          </a:bodyPr>
          <a:lstStyle/>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T-SAM shows that self-attention already contains perfect grammar, but </a:t>
            </a:r>
            <a:r>
              <a:rPr lang="en-IN" b="1" dirty="0">
                <a:latin typeface="Poppins" panose="00000500000000000000" pitchFamily="2" charset="0"/>
                <a:cs typeface="Poppins" panose="00000500000000000000" pitchFamily="2" charset="0"/>
              </a:rPr>
              <a:t>diffusion models fail</a:t>
            </a:r>
            <a:r>
              <a:rPr lang="en-IN" dirty="0">
                <a:latin typeface="Poppins" panose="00000500000000000000" pitchFamily="2" charset="0"/>
                <a:cs typeface="Poppins" panose="00000500000000000000" pitchFamily="2" charset="0"/>
              </a:rPr>
              <a:t> to use it.</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By softly aligning cross-attention with text self-attention, T-SAM </a:t>
            </a:r>
            <a:r>
              <a:rPr lang="en-IN" b="1" dirty="0">
                <a:latin typeface="Poppins" panose="00000500000000000000" pitchFamily="2" charset="0"/>
                <a:cs typeface="Poppins" panose="00000500000000000000" pitchFamily="2" charset="0"/>
              </a:rPr>
              <a:t>fixes semantic misalignment </a:t>
            </a:r>
            <a:r>
              <a:rPr lang="en-IN" dirty="0">
                <a:latin typeface="Poppins" panose="00000500000000000000" pitchFamily="2" charset="0"/>
                <a:cs typeface="Poppins" panose="00000500000000000000" pitchFamily="2" charset="0"/>
              </a:rPr>
              <a:t>without retraining, without parsers, and without modifying the model.</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It improves </a:t>
            </a:r>
            <a:r>
              <a:rPr lang="en-IN" b="1" dirty="0">
                <a:latin typeface="Poppins" panose="00000500000000000000" pitchFamily="2" charset="0"/>
                <a:cs typeface="Poppins" panose="00000500000000000000" pitchFamily="2" charset="0"/>
              </a:rPr>
              <a:t>object presence, attribute binding, and relational reasoning </a:t>
            </a:r>
            <a:r>
              <a:rPr lang="en-IN" dirty="0">
                <a:latin typeface="Poppins" panose="00000500000000000000" pitchFamily="2" charset="0"/>
                <a:cs typeface="Poppins" panose="00000500000000000000" pitchFamily="2" charset="0"/>
              </a:rPr>
              <a:t>across diverse prompts.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4"/>
        <p:cNvGrpSpPr/>
        <p:nvPr/>
      </p:nvGrpSpPr>
      <p:grpSpPr>
        <a:xfrm>
          <a:off x="0" y="0"/>
          <a:ext cx="0" cy="0"/>
          <a:chOff x="0" y="0"/>
          <a:chExt cx="0" cy="0"/>
        </a:xfrm>
      </p:grpSpPr>
      <p:sp>
        <p:nvSpPr>
          <p:cNvPr id="265" name="Google Shape;265;p27"/>
          <p:cNvSpPr txBox="1"/>
          <p:nvPr/>
        </p:nvSpPr>
        <p:spPr>
          <a:xfrm>
            <a:off x="571500" y="1492925"/>
            <a:ext cx="8191500" cy="2310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Faster approximation</a:t>
            </a:r>
            <a:r>
              <a:rPr lang="en-US" sz="1500" b="0" i="0" u="none" strike="noStrike" cap="none">
                <a:solidFill>
                  <a:srgbClr val="475569"/>
                </a:solidFill>
                <a:latin typeface="Lato"/>
                <a:ea typeface="Lato"/>
                <a:cs typeface="Lato"/>
                <a:sym typeface="Lato"/>
              </a:rPr>
              <a:t> of T → S alignment.</a:t>
            </a:r>
            <a:endParaRPr/>
          </a:p>
        </p:txBody>
      </p:sp>
      <p:sp>
        <p:nvSpPr>
          <p:cNvPr id="267" name="Google Shape;267;p27"/>
          <p:cNvSpPr txBox="1"/>
          <p:nvPr/>
        </p:nvSpPr>
        <p:spPr>
          <a:xfrm>
            <a:off x="571500" y="1958350"/>
            <a:ext cx="8191500" cy="2310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Multi-sentence</a:t>
            </a:r>
            <a:r>
              <a:rPr lang="en-US" sz="1500" b="0" i="0" u="none" strike="noStrike" cap="none">
                <a:solidFill>
                  <a:srgbClr val="475569"/>
                </a:solidFill>
                <a:latin typeface="Lato"/>
                <a:ea typeface="Lato"/>
                <a:cs typeface="Lato"/>
                <a:sym typeface="Lato"/>
              </a:rPr>
              <a:t> or story-level alignment.</a:t>
            </a:r>
            <a:endParaRPr/>
          </a:p>
        </p:txBody>
      </p:sp>
      <p:sp>
        <p:nvSpPr>
          <p:cNvPr id="268" name="Google Shape;268;p27"/>
          <p:cNvSpPr txBox="1"/>
          <p:nvPr/>
        </p:nvSpPr>
        <p:spPr>
          <a:xfrm>
            <a:off x="571500" y="2434600"/>
            <a:ext cx="8191500" cy="5772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Quote:</a:t>
            </a:r>
            <a:r>
              <a:rPr lang="en-US" sz="1500" b="0" i="0" u="none" strike="noStrike" cap="none">
                <a:solidFill>
                  <a:srgbClr val="475569"/>
                </a:solidFill>
                <a:latin typeface="Lato"/>
                <a:ea typeface="Lato"/>
                <a:cs typeface="Lato"/>
                <a:sym typeface="Lato"/>
              </a:rPr>
              <a:t> “The next step could be integrating visual constraints, improving efficiency, and extending syntax to long paragraph-level prompts.”</a:t>
            </a:r>
            <a:endParaRPr/>
          </a:p>
        </p:txBody>
      </p:sp>
      <p:sp>
        <p:nvSpPr>
          <p:cNvPr id="269" name="Google Shape;269;p27"/>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Future Direction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p28"/>
          <p:cNvSpPr/>
          <p:nvPr/>
        </p:nvSpPr>
        <p:spPr>
          <a:xfrm>
            <a:off x="571500" y="3886200"/>
            <a:ext cx="11049000" cy="38100"/>
          </a:xfrm>
          <a:prstGeom prst="roundRect">
            <a:avLst>
              <a:gd name="adj" fmla="val 16667"/>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75" name="Google Shape;275;p28"/>
          <p:cNvSpPr txBox="1"/>
          <p:nvPr/>
        </p:nvSpPr>
        <p:spPr>
          <a:xfrm>
            <a:off x="507968" y="4143375"/>
            <a:ext cx="2668200" cy="27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Poppins"/>
                <a:ea typeface="Poppins"/>
                <a:cs typeface="Poppins"/>
                <a:sym typeface="Poppins"/>
              </a:rPr>
              <a:t>Attend-and-Excite</a:t>
            </a:r>
            <a:endParaRPr>
              <a:solidFill>
                <a:schemeClr val="dk1"/>
              </a:solidFill>
            </a:endParaRPr>
          </a:p>
        </p:txBody>
      </p:sp>
      <p:sp>
        <p:nvSpPr>
          <p:cNvPr id="276" name="Google Shape;276;p28"/>
          <p:cNvSpPr txBox="1"/>
          <p:nvPr/>
        </p:nvSpPr>
        <p:spPr>
          <a:xfrm>
            <a:off x="571500" y="4667250"/>
            <a:ext cx="2541300" cy="5772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a:solidFill>
                  <a:schemeClr val="dk1"/>
                </a:solidFill>
                <a:latin typeface="Lato"/>
                <a:ea typeface="Lato"/>
                <a:cs typeface="Lato"/>
                <a:sym typeface="Lato"/>
              </a:rPr>
              <a:t>Ensures </a:t>
            </a:r>
            <a:r>
              <a:rPr lang="en-US" sz="1500" b="1" i="0" u="none" strike="noStrike" cap="none">
                <a:solidFill>
                  <a:schemeClr val="dk1"/>
                </a:solidFill>
                <a:latin typeface="Lato"/>
                <a:ea typeface="Lato"/>
                <a:cs typeface="Lato"/>
                <a:sym typeface="Lato"/>
              </a:rPr>
              <a:t>object presence</a:t>
            </a:r>
            <a:r>
              <a:rPr lang="en-US" sz="1500" b="0" i="0" u="none" strike="noStrike" cap="none">
                <a:solidFill>
                  <a:schemeClr val="dk1"/>
                </a:solidFill>
                <a:latin typeface="Lato"/>
                <a:ea typeface="Lato"/>
                <a:cs typeface="Lato"/>
                <a:sym typeface="Lato"/>
              </a:rPr>
              <a:t>. Solves missing objects.</a:t>
            </a:r>
            <a:endParaRPr>
              <a:solidFill>
                <a:schemeClr val="dk1"/>
              </a:solidFill>
            </a:endParaRPr>
          </a:p>
        </p:txBody>
      </p:sp>
      <p:sp>
        <p:nvSpPr>
          <p:cNvPr id="277" name="Google Shape;277;p28"/>
          <p:cNvSpPr txBox="1"/>
          <p:nvPr/>
        </p:nvSpPr>
        <p:spPr>
          <a:xfrm>
            <a:off x="3343888" y="2381250"/>
            <a:ext cx="2668200" cy="27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Poppins"/>
                <a:ea typeface="Poppins"/>
                <a:cs typeface="Poppins"/>
                <a:sym typeface="Poppins"/>
              </a:rPr>
              <a:t>Linguistic Binding</a:t>
            </a:r>
            <a:endParaRPr>
              <a:solidFill>
                <a:schemeClr val="dk1"/>
              </a:solidFill>
            </a:endParaRPr>
          </a:p>
        </p:txBody>
      </p:sp>
      <p:sp>
        <p:nvSpPr>
          <p:cNvPr id="278" name="Google Shape;278;p28"/>
          <p:cNvSpPr txBox="1"/>
          <p:nvPr/>
        </p:nvSpPr>
        <p:spPr>
          <a:xfrm>
            <a:off x="3407419" y="2905125"/>
            <a:ext cx="2541300" cy="5772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1" i="0" u="none" strike="noStrike" cap="none">
                <a:solidFill>
                  <a:schemeClr val="dk1"/>
                </a:solidFill>
                <a:latin typeface="Lato"/>
                <a:ea typeface="Lato"/>
                <a:cs typeface="Lato"/>
                <a:sym typeface="Lato"/>
              </a:rPr>
              <a:t>Attribute–entity mapping</a:t>
            </a:r>
            <a:r>
              <a:rPr lang="en-US" sz="1500" b="0" i="0" u="none" strike="noStrike" cap="none">
                <a:solidFill>
                  <a:schemeClr val="dk1"/>
                </a:solidFill>
                <a:latin typeface="Lato"/>
                <a:ea typeface="Lato"/>
                <a:cs typeface="Lato"/>
                <a:sym typeface="Lato"/>
              </a:rPr>
              <a:t> via an external parser.</a:t>
            </a:r>
            <a:endParaRPr>
              <a:solidFill>
                <a:schemeClr val="dk1"/>
              </a:solidFill>
            </a:endParaRPr>
          </a:p>
        </p:txBody>
      </p:sp>
      <p:sp>
        <p:nvSpPr>
          <p:cNvPr id="279" name="Google Shape;279;p28"/>
          <p:cNvSpPr txBox="1"/>
          <p:nvPr/>
        </p:nvSpPr>
        <p:spPr>
          <a:xfrm>
            <a:off x="6179808" y="4143375"/>
            <a:ext cx="2668200" cy="27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Poppins"/>
                <a:ea typeface="Poppins"/>
                <a:cs typeface="Poppins"/>
                <a:sym typeface="Poppins"/>
              </a:rPr>
              <a:t>T-SAM (This Paper)</a:t>
            </a:r>
            <a:endParaRPr>
              <a:solidFill>
                <a:schemeClr val="dk1"/>
              </a:solidFill>
            </a:endParaRPr>
          </a:p>
        </p:txBody>
      </p:sp>
      <p:sp>
        <p:nvSpPr>
          <p:cNvPr id="280" name="Google Shape;280;p28"/>
          <p:cNvSpPr txBox="1"/>
          <p:nvPr/>
        </p:nvSpPr>
        <p:spPr>
          <a:xfrm>
            <a:off x="6243339" y="4667250"/>
            <a:ext cx="2541300" cy="5772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1" i="0" u="none" strike="noStrike" cap="none">
                <a:solidFill>
                  <a:schemeClr val="dk1"/>
                </a:solidFill>
                <a:latin typeface="Lato"/>
                <a:ea typeface="Lato"/>
                <a:cs typeface="Lato"/>
                <a:sym typeface="Lato"/>
              </a:rPr>
              <a:t>Parser-free</a:t>
            </a:r>
            <a:r>
              <a:rPr lang="en-US" sz="1500" b="0" i="0" u="none" strike="noStrike" cap="none">
                <a:solidFill>
                  <a:schemeClr val="dk1"/>
                </a:solidFill>
                <a:latin typeface="Lato"/>
                <a:ea typeface="Lato"/>
                <a:cs typeface="Lato"/>
                <a:sym typeface="Lato"/>
              </a:rPr>
              <a:t>, self-contained syntax transfer.</a:t>
            </a:r>
            <a:endParaRPr>
              <a:solidFill>
                <a:schemeClr val="dk1"/>
              </a:solidFill>
            </a:endParaRPr>
          </a:p>
        </p:txBody>
      </p:sp>
      <p:sp>
        <p:nvSpPr>
          <p:cNvPr id="281" name="Google Shape;281;p28"/>
          <p:cNvSpPr txBox="1"/>
          <p:nvPr/>
        </p:nvSpPr>
        <p:spPr>
          <a:xfrm>
            <a:off x="9015728" y="1809750"/>
            <a:ext cx="2668200" cy="27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Poppins"/>
                <a:ea typeface="Poppins"/>
                <a:cs typeface="Poppins"/>
                <a:sym typeface="Poppins"/>
              </a:rPr>
              <a:t>Summary</a:t>
            </a:r>
            <a:endParaRPr>
              <a:solidFill>
                <a:schemeClr val="dk1"/>
              </a:solidFill>
            </a:endParaRPr>
          </a:p>
        </p:txBody>
      </p:sp>
      <p:sp>
        <p:nvSpPr>
          <p:cNvPr id="282" name="Google Shape;282;p28"/>
          <p:cNvSpPr txBox="1"/>
          <p:nvPr/>
        </p:nvSpPr>
        <p:spPr>
          <a:xfrm>
            <a:off x="9079259" y="2333625"/>
            <a:ext cx="2541300" cy="9234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1" u="none" strike="noStrike" cap="none">
                <a:solidFill>
                  <a:schemeClr val="dk1"/>
                </a:solidFill>
                <a:latin typeface="Lato"/>
                <a:ea typeface="Lato"/>
                <a:cs typeface="Lato"/>
                <a:sym typeface="Lato"/>
              </a:rPr>
              <a:t>"Simpler, cleaner, and more general... extracts syntax from the model's </a:t>
            </a:r>
            <a:r>
              <a:rPr lang="en-US" sz="1500" b="1" i="1" u="none" strike="noStrike" cap="none">
                <a:solidFill>
                  <a:schemeClr val="dk1"/>
                </a:solidFill>
                <a:latin typeface="Lato"/>
                <a:ea typeface="Lato"/>
                <a:cs typeface="Lato"/>
                <a:sym typeface="Lato"/>
              </a:rPr>
              <a:t>own</a:t>
            </a:r>
            <a:r>
              <a:rPr lang="en-US" sz="1500" b="0" i="1" u="none" strike="noStrike" cap="none">
                <a:solidFill>
                  <a:schemeClr val="dk1"/>
                </a:solidFill>
                <a:latin typeface="Lato"/>
                <a:ea typeface="Lato"/>
                <a:cs typeface="Lato"/>
                <a:sym typeface="Lato"/>
              </a:rPr>
              <a:t> self-attention."</a:t>
            </a:r>
            <a:endParaRPr>
              <a:solidFill>
                <a:schemeClr val="dk1"/>
              </a:solidFill>
            </a:endParaRPr>
          </a:p>
        </p:txBody>
      </p:sp>
      <p:sp>
        <p:nvSpPr>
          <p:cNvPr id="283" name="Google Shape;283;p28"/>
          <p:cNvSpPr/>
          <p:nvPr/>
        </p:nvSpPr>
        <p:spPr>
          <a:xfrm>
            <a:off x="1746870" y="3810000"/>
            <a:ext cx="190500" cy="190500"/>
          </a:xfrm>
          <a:prstGeom prst="roundRect">
            <a:avLst>
              <a:gd name="adj" fmla="val 50000"/>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4" name="Google Shape;284;p28"/>
          <p:cNvSpPr/>
          <p:nvPr/>
        </p:nvSpPr>
        <p:spPr>
          <a:xfrm>
            <a:off x="4582790" y="3810000"/>
            <a:ext cx="190500" cy="190500"/>
          </a:xfrm>
          <a:prstGeom prst="roundRect">
            <a:avLst>
              <a:gd name="adj" fmla="val 50000"/>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5" name="Google Shape;285;p28"/>
          <p:cNvSpPr/>
          <p:nvPr/>
        </p:nvSpPr>
        <p:spPr>
          <a:xfrm>
            <a:off x="7418709" y="3810000"/>
            <a:ext cx="190500" cy="190500"/>
          </a:xfrm>
          <a:prstGeom prst="roundRect">
            <a:avLst>
              <a:gd name="adj" fmla="val 50000"/>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6" name="Google Shape;286;p28"/>
          <p:cNvSpPr/>
          <p:nvPr/>
        </p:nvSpPr>
        <p:spPr>
          <a:xfrm>
            <a:off x="10254629" y="3810000"/>
            <a:ext cx="190500" cy="190500"/>
          </a:xfrm>
          <a:prstGeom prst="roundRect">
            <a:avLst>
              <a:gd name="adj" fmla="val 50000"/>
            </a:avLst>
          </a:prstGeom>
          <a:solidFill>
            <a:srgbClr val="FFFFFF"/>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7" name="Google Shape;287;p28"/>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Summary &amp; Evolution of Alignment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sp>
        <p:nvSpPr>
          <p:cNvPr id="292" name="Google Shape;292;p29"/>
          <p:cNvSpPr txBox="1"/>
          <p:nvPr/>
        </p:nvSpPr>
        <p:spPr>
          <a:xfrm>
            <a:off x="571500" y="2457997"/>
            <a:ext cx="11049000" cy="7389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4800" b="0" i="0" u="none" strike="noStrike" cap="none">
                <a:solidFill>
                  <a:srgbClr val="334155"/>
                </a:solidFill>
                <a:latin typeface="Lato"/>
                <a:ea typeface="Lato"/>
                <a:cs typeface="Lato"/>
                <a:sym typeface="Lato"/>
              </a:rPr>
              <a:t>Thank you.</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
        <p:cNvGrpSpPr/>
        <p:nvPr/>
      </p:nvGrpSpPr>
      <p:grpSpPr>
        <a:xfrm>
          <a:off x="0" y="0"/>
          <a:ext cx="0" cy="0"/>
          <a:chOff x="0" y="0"/>
          <a:chExt cx="0" cy="0"/>
        </a:xfrm>
      </p:grpSpPr>
      <p:pic>
        <p:nvPicPr>
          <p:cNvPr id="92" name="Google Shape;92;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3" name="Google Shape;93;p14"/>
          <p:cNvSpPr txBox="1"/>
          <p:nvPr/>
        </p:nvSpPr>
        <p:spPr>
          <a:xfrm>
            <a:off x="742950" y="2476500"/>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94" name="Google Shape;94;p14"/>
          <p:cNvSpPr txBox="1"/>
          <p:nvPr/>
        </p:nvSpPr>
        <p:spPr>
          <a:xfrm>
            <a:off x="857250" y="2476500"/>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Text → Image using diffusion models.</a:t>
            </a:r>
            <a:endParaRPr/>
          </a:p>
        </p:txBody>
      </p:sp>
      <p:sp>
        <p:nvSpPr>
          <p:cNvPr id="95" name="Google Shape;95;p14"/>
          <p:cNvSpPr txBox="1"/>
          <p:nvPr/>
        </p:nvSpPr>
        <p:spPr>
          <a:xfrm>
            <a:off x="742950" y="2905125"/>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96" name="Google Shape;96;p14"/>
          <p:cNvSpPr txBox="1"/>
          <p:nvPr/>
        </p:nvSpPr>
        <p:spPr>
          <a:xfrm>
            <a:off x="857250" y="2905125"/>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Used in art, design, prototyping, automation.</a:t>
            </a:r>
            <a:endParaRPr/>
          </a:p>
        </p:txBody>
      </p:sp>
      <p:sp>
        <p:nvSpPr>
          <p:cNvPr id="97" name="Google Shape;97;p14"/>
          <p:cNvSpPr txBox="1"/>
          <p:nvPr/>
        </p:nvSpPr>
        <p:spPr>
          <a:xfrm>
            <a:off x="742950" y="3333750"/>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D94646"/>
                </a:solidFill>
                <a:latin typeface="Lato"/>
                <a:ea typeface="Lato"/>
                <a:cs typeface="Lato"/>
                <a:sym typeface="Lato"/>
              </a:rPr>
              <a:t>•</a:t>
            </a:r>
            <a:endParaRPr/>
          </a:p>
        </p:txBody>
      </p:sp>
      <p:sp>
        <p:nvSpPr>
          <p:cNvPr id="98" name="Google Shape;98;p14"/>
          <p:cNvSpPr txBox="1"/>
          <p:nvPr/>
        </p:nvSpPr>
        <p:spPr>
          <a:xfrm>
            <a:off x="857250" y="3333750"/>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D94646"/>
                </a:solidFill>
                <a:latin typeface="Lato"/>
                <a:ea typeface="Lato"/>
                <a:cs typeface="Lato"/>
                <a:sym typeface="Lato"/>
              </a:rPr>
              <a:t>But they still struggle with semantic alignment.</a:t>
            </a:r>
            <a:endParaRPr/>
          </a:p>
        </p:txBody>
      </p:sp>
      <p:sp>
        <p:nvSpPr>
          <p:cNvPr id="99" name="Google Shape;99;p14"/>
          <p:cNvSpPr txBox="1"/>
          <p:nvPr/>
        </p:nvSpPr>
        <p:spPr>
          <a:xfrm>
            <a:off x="762000" y="3933825"/>
            <a:ext cx="5095875" cy="800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500" b="0" i="0" u="none" strike="noStrike" cap="none">
                <a:solidFill>
                  <a:srgbClr val="1E293B"/>
                </a:solidFill>
                <a:latin typeface="Poppins"/>
                <a:ea typeface="Poppins"/>
                <a:cs typeface="Poppins"/>
                <a:sym typeface="Poppins"/>
              </a:rPr>
              <a:t>“Text-to-image diffusion models... can generate beautiful images... But even today, they often misunderstand what we are trying to describe.”</a:t>
            </a:r>
            <a:endParaRPr/>
          </a:p>
        </p:txBody>
      </p:sp>
      <p:sp>
        <p:nvSpPr>
          <p:cNvPr id="100" name="Google Shape;100;p14"/>
          <p:cNvSpPr/>
          <p:nvPr/>
        </p:nvSpPr>
        <p:spPr>
          <a:xfrm>
            <a:off x="571500" y="3933825"/>
            <a:ext cx="28575" cy="800100"/>
          </a:xfrm>
          <a:prstGeom prst="rect">
            <a:avLst/>
          </a:prstGeom>
          <a:solidFill>
            <a:srgbClr val="4F46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1" name="Google Shape;101;p14"/>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What is Text-to-Image Generation?</a:t>
            </a:r>
            <a:endParaRPr/>
          </a:p>
        </p:txBody>
      </p:sp>
      <p:pic>
        <p:nvPicPr>
          <p:cNvPr id="102" name="Google Shape;102;p14"/>
          <p:cNvPicPr preferRelativeResize="0"/>
          <p:nvPr/>
        </p:nvPicPr>
        <p:blipFill>
          <a:blip r:embed="rId4">
            <a:alphaModFix/>
          </a:blip>
          <a:stretch>
            <a:fillRect/>
          </a:stretch>
        </p:blipFill>
        <p:spPr>
          <a:xfrm>
            <a:off x="6686950" y="1876425"/>
            <a:ext cx="3943350" cy="310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
        <p:cNvGrpSpPr/>
        <p:nvPr/>
      </p:nvGrpSpPr>
      <p:grpSpPr>
        <a:xfrm>
          <a:off x="0" y="0"/>
          <a:ext cx="0" cy="0"/>
          <a:chOff x="0" y="0"/>
          <a:chExt cx="0" cy="0"/>
        </a:xfrm>
      </p:grpSpPr>
      <p:pic>
        <p:nvPicPr>
          <p:cNvPr id="107" name="Google Shape;107;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p15"/>
          <p:cNvSpPr txBox="1"/>
          <p:nvPr/>
        </p:nvSpPr>
        <p:spPr>
          <a:xfrm>
            <a:off x="571500" y="2190750"/>
            <a:ext cx="5286375"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475569"/>
                </a:solidFill>
                <a:latin typeface="Lato"/>
                <a:ea typeface="Lato"/>
                <a:cs typeface="Lato"/>
                <a:sym typeface="Lato"/>
              </a:rPr>
              <a:t>Prompt: “A black car and a white clock”</a:t>
            </a:r>
            <a:endParaRPr/>
          </a:p>
        </p:txBody>
      </p:sp>
      <p:sp>
        <p:nvSpPr>
          <p:cNvPr id="109" name="Google Shape;109;p15"/>
          <p:cNvSpPr txBox="1"/>
          <p:nvPr/>
        </p:nvSpPr>
        <p:spPr>
          <a:xfrm>
            <a:off x="571500" y="2667000"/>
            <a:ext cx="5286375"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Common Errors:</a:t>
            </a:r>
            <a:endParaRPr/>
          </a:p>
        </p:txBody>
      </p:sp>
      <p:sp>
        <p:nvSpPr>
          <p:cNvPr id="110" name="Google Shape;110;p15"/>
          <p:cNvSpPr txBox="1"/>
          <p:nvPr/>
        </p:nvSpPr>
        <p:spPr>
          <a:xfrm>
            <a:off x="742950" y="3143250"/>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111" name="Google Shape;111;p15"/>
          <p:cNvSpPr txBox="1"/>
          <p:nvPr/>
        </p:nvSpPr>
        <p:spPr>
          <a:xfrm>
            <a:off x="857250" y="3143250"/>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Missing objects</a:t>
            </a:r>
            <a:endParaRPr/>
          </a:p>
        </p:txBody>
      </p:sp>
      <p:sp>
        <p:nvSpPr>
          <p:cNvPr id="112" name="Google Shape;112;p15"/>
          <p:cNvSpPr txBox="1"/>
          <p:nvPr/>
        </p:nvSpPr>
        <p:spPr>
          <a:xfrm>
            <a:off x="742950" y="3571875"/>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113" name="Google Shape;113;p15"/>
          <p:cNvSpPr txBox="1"/>
          <p:nvPr/>
        </p:nvSpPr>
        <p:spPr>
          <a:xfrm>
            <a:off x="857250" y="3571875"/>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Wrong color binding</a:t>
            </a:r>
            <a:endParaRPr/>
          </a:p>
        </p:txBody>
      </p:sp>
      <p:sp>
        <p:nvSpPr>
          <p:cNvPr id="114" name="Google Shape;114;p15"/>
          <p:cNvSpPr txBox="1"/>
          <p:nvPr/>
        </p:nvSpPr>
        <p:spPr>
          <a:xfrm>
            <a:off x="742950" y="4000500"/>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115" name="Google Shape;115;p15"/>
          <p:cNvSpPr txBox="1"/>
          <p:nvPr/>
        </p:nvSpPr>
        <p:spPr>
          <a:xfrm>
            <a:off x="857250" y="4000500"/>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Object–attribute confusion</a:t>
            </a:r>
            <a:endParaRPr/>
          </a:p>
        </p:txBody>
      </p:sp>
      <p:sp>
        <p:nvSpPr>
          <p:cNvPr id="116" name="Google Shape;116;p15"/>
          <p:cNvSpPr txBox="1"/>
          <p:nvPr/>
        </p:nvSpPr>
        <p:spPr>
          <a:xfrm>
            <a:off x="742950" y="4429125"/>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117" name="Google Shape;117;p15"/>
          <p:cNvSpPr txBox="1"/>
          <p:nvPr/>
        </p:nvSpPr>
        <p:spPr>
          <a:xfrm>
            <a:off x="857250" y="4429125"/>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Blending of multiple objects</a:t>
            </a:r>
            <a:endParaRPr/>
          </a:p>
        </p:txBody>
      </p:sp>
      <p:sp>
        <p:nvSpPr>
          <p:cNvPr id="118" name="Google Shape;118;p15"/>
          <p:cNvSpPr txBox="1"/>
          <p:nvPr/>
        </p:nvSpPr>
        <p:spPr>
          <a:xfrm>
            <a:off x="762000" y="4857750"/>
            <a:ext cx="5095875" cy="800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500" b="0" i="0" u="none" strike="noStrike" cap="none">
                <a:solidFill>
                  <a:srgbClr val="1E293B"/>
                </a:solidFill>
                <a:latin typeface="Poppins"/>
                <a:ea typeface="Poppins"/>
                <a:cs typeface="Poppins"/>
                <a:sym typeface="Poppins"/>
              </a:rPr>
              <a:t>“...the model may draw only one object, or swap the colors. This violation of meaning is called semantic misalignment.”</a:t>
            </a:r>
            <a:endParaRPr/>
          </a:p>
        </p:txBody>
      </p:sp>
      <p:sp>
        <p:nvSpPr>
          <p:cNvPr id="119" name="Google Shape;119;p15"/>
          <p:cNvSpPr/>
          <p:nvPr/>
        </p:nvSpPr>
        <p:spPr>
          <a:xfrm>
            <a:off x="571500" y="4857750"/>
            <a:ext cx="28575" cy="800100"/>
          </a:xfrm>
          <a:prstGeom prst="rect">
            <a:avLst/>
          </a:prstGeom>
          <a:solidFill>
            <a:srgbClr val="4F46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0" name="Google Shape;120;p15"/>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Motivation: Typical Failures</a:t>
            </a:r>
            <a:endParaRPr/>
          </a:p>
        </p:txBody>
      </p:sp>
      <p:pic>
        <p:nvPicPr>
          <p:cNvPr id="121" name="Google Shape;121;p15"/>
          <p:cNvPicPr preferRelativeResize="0"/>
          <p:nvPr/>
        </p:nvPicPr>
        <p:blipFill>
          <a:blip r:embed="rId4">
            <a:alphaModFix/>
          </a:blip>
          <a:stretch>
            <a:fillRect/>
          </a:stretch>
        </p:blipFill>
        <p:spPr>
          <a:xfrm>
            <a:off x="5908650" y="2190750"/>
            <a:ext cx="5481600" cy="2899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
        <p:cNvGrpSpPr/>
        <p:nvPr/>
      </p:nvGrpSpPr>
      <p:grpSpPr>
        <a:xfrm>
          <a:off x="0" y="0"/>
          <a:ext cx="0" cy="0"/>
          <a:chOff x="0" y="0"/>
          <a:chExt cx="0" cy="0"/>
        </a:xfrm>
      </p:grpSpPr>
      <p:pic>
        <p:nvPicPr>
          <p:cNvPr id="126" name="Google Shape;126;p16" descr="image.png"/>
          <p:cNvPicPr preferRelativeResize="0"/>
          <p:nvPr/>
        </p:nvPicPr>
        <p:blipFill rotWithShape="1">
          <a:blip r:embed="rId3">
            <a:alphaModFix/>
          </a:blip>
          <a:srcRect/>
          <a:stretch/>
        </p:blipFill>
        <p:spPr>
          <a:xfrm>
            <a:off x="0" y="-8283"/>
            <a:ext cx="12192000" cy="6858000"/>
          </a:xfrm>
          <a:prstGeom prst="rect">
            <a:avLst/>
          </a:prstGeom>
          <a:noFill/>
          <a:ln>
            <a:noFill/>
          </a:ln>
        </p:spPr>
      </p:pic>
      <p:sp>
        <p:nvSpPr>
          <p:cNvPr id="127" name="Google Shape;127;p16"/>
          <p:cNvSpPr txBox="1"/>
          <p:nvPr/>
        </p:nvSpPr>
        <p:spPr>
          <a:xfrm>
            <a:off x="742950" y="2000250"/>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128" name="Google Shape;128;p16"/>
          <p:cNvSpPr txBox="1"/>
          <p:nvPr/>
        </p:nvSpPr>
        <p:spPr>
          <a:xfrm>
            <a:off x="857250" y="2000250"/>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Cross-attention links image pixels ↔ text tokens.</a:t>
            </a:r>
            <a:endParaRPr/>
          </a:p>
        </p:txBody>
      </p:sp>
      <p:sp>
        <p:nvSpPr>
          <p:cNvPr id="129" name="Google Shape;129;p16"/>
          <p:cNvSpPr txBox="1"/>
          <p:nvPr/>
        </p:nvSpPr>
        <p:spPr>
          <a:xfrm>
            <a:off x="742950" y="2428875"/>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130" name="Google Shape;130;p16"/>
          <p:cNvSpPr txBox="1"/>
          <p:nvPr/>
        </p:nvSpPr>
        <p:spPr>
          <a:xfrm>
            <a:off x="857250" y="2428875"/>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Controls what part of the image "listens to" which word.</a:t>
            </a:r>
            <a:endParaRPr/>
          </a:p>
        </p:txBody>
      </p:sp>
      <p:sp>
        <p:nvSpPr>
          <p:cNvPr id="131" name="Google Shape;131;p16"/>
          <p:cNvSpPr txBox="1"/>
          <p:nvPr/>
        </p:nvSpPr>
        <p:spPr>
          <a:xfrm>
            <a:off x="742950" y="2857500"/>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132" name="Google Shape;132;p16"/>
          <p:cNvSpPr txBox="1"/>
          <p:nvPr/>
        </p:nvSpPr>
        <p:spPr>
          <a:xfrm>
            <a:off x="857250" y="2857500"/>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Crucial for placing objects and attributes correctly.</a:t>
            </a:r>
            <a:endParaRPr/>
          </a:p>
        </p:txBody>
      </p:sp>
      <p:sp>
        <p:nvSpPr>
          <p:cNvPr id="133" name="Google Shape;133;p16"/>
          <p:cNvSpPr txBox="1"/>
          <p:nvPr/>
        </p:nvSpPr>
        <p:spPr>
          <a:xfrm>
            <a:off x="762000" y="3333750"/>
            <a:ext cx="5095800" cy="53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500" b="0" i="0" u="none" strike="noStrike" cap="none">
                <a:solidFill>
                  <a:srgbClr val="1E293B"/>
                </a:solidFill>
                <a:latin typeface="Poppins"/>
                <a:ea typeface="Poppins"/>
                <a:cs typeface="Poppins"/>
                <a:sym typeface="Poppins"/>
              </a:rPr>
              <a:t>“If cross-attention for ‘black’ overlaps with ‘clock’, the clock might incorrectly become black.”</a:t>
            </a:r>
            <a:endParaRPr/>
          </a:p>
        </p:txBody>
      </p:sp>
      <p:sp>
        <p:nvSpPr>
          <p:cNvPr id="134" name="Google Shape;134;p16"/>
          <p:cNvSpPr/>
          <p:nvPr/>
        </p:nvSpPr>
        <p:spPr>
          <a:xfrm>
            <a:off x="571500" y="3333750"/>
            <a:ext cx="28575" cy="533400"/>
          </a:xfrm>
          <a:prstGeom prst="rect">
            <a:avLst/>
          </a:prstGeom>
          <a:solidFill>
            <a:srgbClr val="4F46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5" name="Google Shape;135;p16"/>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Background: Cross-Attention</a:t>
            </a:r>
            <a:endParaRPr/>
          </a:p>
        </p:txBody>
      </p:sp>
      <p:pic>
        <p:nvPicPr>
          <p:cNvPr id="136" name="Google Shape;136;p16"/>
          <p:cNvPicPr preferRelativeResize="0"/>
          <p:nvPr/>
        </p:nvPicPr>
        <p:blipFill>
          <a:blip r:embed="rId4">
            <a:alphaModFix/>
          </a:blip>
          <a:stretch>
            <a:fillRect/>
          </a:stretch>
        </p:blipFill>
        <p:spPr>
          <a:xfrm>
            <a:off x="5950050" y="1422350"/>
            <a:ext cx="5719326" cy="3197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
        <p:cNvGrpSpPr/>
        <p:nvPr/>
      </p:nvGrpSpPr>
      <p:grpSpPr>
        <a:xfrm>
          <a:off x="0" y="0"/>
          <a:ext cx="0" cy="0"/>
          <a:chOff x="0" y="0"/>
          <a:chExt cx="0" cy="0"/>
        </a:xfrm>
      </p:grpSpPr>
      <p:pic>
        <p:nvPicPr>
          <p:cNvPr id="141" name="Google Shape;141;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2" name="Google Shape;142;p17"/>
          <p:cNvSpPr txBox="1"/>
          <p:nvPr/>
        </p:nvSpPr>
        <p:spPr>
          <a:xfrm>
            <a:off x="742950" y="2000250"/>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143" name="Google Shape;143;p17"/>
          <p:cNvSpPr txBox="1"/>
          <p:nvPr/>
        </p:nvSpPr>
        <p:spPr>
          <a:xfrm>
            <a:off x="857250" y="2000250"/>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Self-attention captures word-to-word relationships.</a:t>
            </a:r>
            <a:endParaRPr/>
          </a:p>
        </p:txBody>
      </p:sp>
      <p:sp>
        <p:nvSpPr>
          <p:cNvPr id="144" name="Google Shape;144;p17"/>
          <p:cNvSpPr txBox="1"/>
          <p:nvPr/>
        </p:nvSpPr>
        <p:spPr>
          <a:xfrm>
            <a:off x="742950" y="2428875"/>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145" name="Google Shape;145;p17"/>
          <p:cNvSpPr txBox="1"/>
          <p:nvPr/>
        </p:nvSpPr>
        <p:spPr>
          <a:xfrm>
            <a:off x="857250" y="2428875"/>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E.g., “black → car”, “white → clock”.</a:t>
            </a:r>
            <a:endParaRPr/>
          </a:p>
        </p:txBody>
      </p:sp>
      <p:sp>
        <p:nvSpPr>
          <p:cNvPr id="146" name="Google Shape;146;p17"/>
          <p:cNvSpPr txBox="1"/>
          <p:nvPr/>
        </p:nvSpPr>
        <p:spPr>
          <a:xfrm>
            <a:off x="742950" y="2857500"/>
            <a:ext cx="114300" cy="2857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475569"/>
                </a:solidFill>
                <a:latin typeface="Lato"/>
                <a:ea typeface="Lato"/>
                <a:cs typeface="Lato"/>
                <a:sym typeface="Lato"/>
              </a:rPr>
              <a:t>•</a:t>
            </a:r>
            <a:endParaRPr/>
          </a:p>
        </p:txBody>
      </p:sp>
      <p:sp>
        <p:nvSpPr>
          <p:cNvPr id="147" name="Google Shape;147;p17"/>
          <p:cNvSpPr txBox="1"/>
          <p:nvPr/>
        </p:nvSpPr>
        <p:spPr>
          <a:xfrm>
            <a:off x="857250" y="2857500"/>
            <a:ext cx="5000625" cy="285750"/>
          </a:xfrm>
          <a:prstGeom prst="rect">
            <a:avLst/>
          </a:prstGeom>
          <a:noFill/>
          <a:ln>
            <a:noFill/>
          </a:ln>
        </p:spPr>
        <p:txBody>
          <a:bodyPr spcFirstLastPara="1" wrap="square" lIns="11430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475569"/>
                </a:solidFill>
                <a:latin typeface="Lato"/>
                <a:ea typeface="Lato"/>
                <a:cs typeface="Lato"/>
                <a:sym typeface="Lato"/>
              </a:rPr>
              <a:t>This structure exists in the text encoder.</a:t>
            </a:r>
            <a:endParaRPr/>
          </a:p>
        </p:txBody>
      </p:sp>
      <p:sp>
        <p:nvSpPr>
          <p:cNvPr id="148" name="Google Shape;148;p17"/>
          <p:cNvSpPr txBox="1"/>
          <p:nvPr/>
        </p:nvSpPr>
        <p:spPr>
          <a:xfrm>
            <a:off x="762000" y="3333750"/>
            <a:ext cx="5095875" cy="800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500" b="0" i="0" u="none" strike="noStrike" cap="none">
                <a:solidFill>
                  <a:srgbClr val="1E293B"/>
                </a:solidFill>
                <a:latin typeface="Poppins"/>
                <a:ea typeface="Poppins"/>
                <a:cs typeface="Poppins"/>
                <a:sym typeface="Poppins"/>
              </a:rPr>
              <a:t>“The CLIP text encoder internally knows grammatical relations... But this information never reaches the image generator.”</a:t>
            </a:r>
            <a:endParaRPr/>
          </a:p>
        </p:txBody>
      </p:sp>
      <p:sp>
        <p:nvSpPr>
          <p:cNvPr id="149" name="Google Shape;149;p17"/>
          <p:cNvSpPr/>
          <p:nvPr/>
        </p:nvSpPr>
        <p:spPr>
          <a:xfrm>
            <a:off x="571500" y="3333750"/>
            <a:ext cx="28575" cy="800100"/>
          </a:xfrm>
          <a:prstGeom prst="rect">
            <a:avLst/>
          </a:prstGeom>
          <a:solidFill>
            <a:srgbClr val="4F46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0" name="Google Shape;150;p17"/>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Background: Self-Attention (Text Encoder)</a:t>
            </a:r>
            <a:endParaRPr/>
          </a:p>
        </p:txBody>
      </p:sp>
      <p:pic>
        <p:nvPicPr>
          <p:cNvPr id="151" name="Google Shape;151;p17"/>
          <p:cNvPicPr preferRelativeResize="0"/>
          <p:nvPr/>
        </p:nvPicPr>
        <p:blipFill>
          <a:blip r:embed="rId4">
            <a:alphaModFix/>
          </a:blip>
          <a:stretch>
            <a:fillRect/>
          </a:stretch>
        </p:blipFill>
        <p:spPr>
          <a:xfrm>
            <a:off x="6095975" y="2214271"/>
            <a:ext cx="5938648" cy="2429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
        <p:cNvGrpSpPr/>
        <p:nvPr/>
      </p:nvGrpSpPr>
      <p:grpSpPr>
        <a:xfrm>
          <a:off x="0" y="0"/>
          <a:ext cx="0" cy="0"/>
          <a:chOff x="0" y="0"/>
          <a:chExt cx="0" cy="0"/>
        </a:xfrm>
      </p:grpSpPr>
      <p:sp>
        <p:nvSpPr>
          <p:cNvPr id="165" name="Google Shape;165;p18"/>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dirty="0">
                <a:solidFill>
                  <a:srgbClr val="1E293B"/>
                </a:solidFill>
                <a:latin typeface="Poppins"/>
                <a:ea typeface="Poppins"/>
                <a:cs typeface="Poppins"/>
                <a:sym typeface="Poppins"/>
              </a:rPr>
              <a:t>Prior Work: Attend-and-Excite</a:t>
            </a:r>
            <a:endParaRPr dirty="0"/>
          </a:p>
        </p:txBody>
      </p:sp>
      <p:sp>
        <p:nvSpPr>
          <p:cNvPr id="3" name="TextBox 2">
            <a:extLst>
              <a:ext uri="{FF2B5EF4-FFF2-40B4-BE49-F238E27FC236}">
                <a16:creationId xmlns:a16="http://schemas.microsoft.com/office/drawing/2014/main" id="{1DAB4626-BD01-2363-4203-2CB30E87874C}"/>
              </a:ext>
            </a:extLst>
          </p:cNvPr>
          <p:cNvSpPr txBox="1"/>
          <p:nvPr/>
        </p:nvSpPr>
        <p:spPr>
          <a:xfrm>
            <a:off x="515679" y="1212181"/>
            <a:ext cx="8669522" cy="4924425"/>
          </a:xfrm>
          <a:prstGeom prst="rect">
            <a:avLst/>
          </a:prstGeom>
          <a:noFill/>
        </p:spPr>
        <p:txBody>
          <a:bodyPr wrap="square">
            <a:spAutoFit/>
          </a:bodyPr>
          <a:lstStyle/>
          <a:p>
            <a:r>
              <a:rPr lang="en-IN" sz="1600" b="1" dirty="0">
                <a:latin typeface="Poppins" panose="00000500000000000000" pitchFamily="2" charset="0"/>
                <a:cs typeface="Poppins" panose="00000500000000000000" pitchFamily="2" charset="0"/>
              </a:rPr>
              <a:t>What They Did</a:t>
            </a:r>
          </a:p>
          <a:p>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Fixed the issue of </a:t>
            </a:r>
            <a:r>
              <a:rPr lang="en-IN" b="1" dirty="0">
                <a:latin typeface="Poppins" panose="00000500000000000000" pitchFamily="2" charset="0"/>
                <a:cs typeface="Poppins" panose="00000500000000000000" pitchFamily="2" charset="0"/>
              </a:rPr>
              <a:t>missing objects</a:t>
            </a:r>
            <a:r>
              <a:rPr lang="en-IN" dirty="0">
                <a:latin typeface="Poppins" panose="00000500000000000000" pitchFamily="2" charset="0"/>
                <a:cs typeface="Poppins" panose="00000500000000000000" pitchFamily="2" charset="0"/>
              </a:rPr>
              <a:t> in text-to-image generation.</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Ensured all subject tokens (e.g., dog, car, cat) actually appear in the final image.</a:t>
            </a:r>
          </a:p>
          <a:p>
            <a:endParaRPr lang="en-IN" dirty="0">
              <a:latin typeface="Poppins" panose="00000500000000000000" pitchFamily="2" charset="0"/>
              <a:cs typeface="Poppins" panose="00000500000000000000" pitchFamily="2" charset="0"/>
            </a:endParaRPr>
          </a:p>
          <a:p>
            <a:r>
              <a:rPr lang="en-IN" sz="1600" b="1" dirty="0">
                <a:latin typeface="Poppins" panose="00000500000000000000" pitchFamily="2" charset="0"/>
                <a:cs typeface="Poppins" panose="00000500000000000000" pitchFamily="2" charset="0"/>
              </a:rPr>
              <a:t>How They Did It</a:t>
            </a:r>
          </a:p>
          <a:p>
            <a:endParaRPr lang="en-IN" dirty="0">
              <a:latin typeface="Poppins" panose="00000500000000000000" pitchFamily="2" charset="0"/>
              <a:cs typeface="Poppins" panose="00000500000000000000" pitchFamily="2" charset="0"/>
            </a:endParaRPr>
          </a:p>
          <a:p>
            <a:pPr marL="285750" lvl="2" indent="-285750">
              <a:buFont typeface="Arial" panose="020B0604020202020204" pitchFamily="34" charset="0"/>
              <a:buChar char="•"/>
            </a:pPr>
            <a:r>
              <a:rPr lang="en-IN" dirty="0">
                <a:latin typeface="Poppins" panose="00000500000000000000" pitchFamily="2" charset="0"/>
                <a:cs typeface="Poppins" panose="00000500000000000000" pitchFamily="2" charset="0"/>
              </a:rPr>
              <a:t>Monitored </a:t>
            </a:r>
            <a:r>
              <a:rPr lang="en-IN" b="1" dirty="0">
                <a:latin typeface="Poppins" panose="00000500000000000000" pitchFamily="2" charset="0"/>
                <a:cs typeface="Poppins" panose="00000500000000000000" pitchFamily="2" charset="0"/>
              </a:rPr>
              <a:t>cross-attention maps</a:t>
            </a:r>
            <a:r>
              <a:rPr lang="en-IN" dirty="0">
                <a:latin typeface="Poppins" panose="00000500000000000000" pitchFamily="2" charset="0"/>
                <a:cs typeface="Poppins" panose="00000500000000000000" pitchFamily="2" charset="0"/>
              </a:rPr>
              <a:t> during diffusion.</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If a subject token gets weak attention, they boost it by adjusting the latent </a:t>
            </a:r>
          </a:p>
          <a:p>
            <a:r>
              <a:rPr lang="en-IN" dirty="0">
                <a:latin typeface="Poppins" panose="00000500000000000000" pitchFamily="2" charset="0"/>
                <a:cs typeface="Poppins" panose="00000500000000000000" pitchFamily="2" charset="0"/>
              </a:rPr>
              <a:t>      representation using </a:t>
            </a:r>
            <a:r>
              <a:rPr lang="en-IN" b="1" dirty="0">
                <a:latin typeface="Poppins" panose="00000500000000000000" pitchFamily="2" charset="0"/>
                <a:cs typeface="Poppins" panose="00000500000000000000" pitchFamily="2" charset="0"/>
              </a:rPr>
              <a:t>Gaussian kernel smoothing</a:t>
            </a:r>
            <a:r>
              <a:rPr lang="en-IN"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Simple inference-time plug-in — no retraining needed.</a:t>
            </a:r>
          </a:p>
          <a:p>
            <a:endParaRPr lang="en-IN" dirty="0">
              <a:latin typeface="Poppins" panose="00000500000000000000" pitchFamily="2" charset="0"/>
              <a:cs typeface="Poppins" panose="00000500000000000000" pitchFamily="2" charset="0"/>
            </a:endParaRPr>
          </a:p>
          <a:p>
            <a:r>
              <a:rPr lang="en-IN" sz="1600" b="1" dirty="0">
                <a:latin typeface="Poppins" panose="00000500000000000000" pitchFamily="2" charset="0"/>
                <a:cs typeface="Poppins" panose="00000500000000000000" pitchFamily="2" charset="0"/>
              </a:rPr>
              <a:t>Limitations</a:t>
            </a:r>
          </a:p>
          <a:p>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Fixes object presence, but not </a:t>
            </a:r>
            <a:r>
              <a:rPr lang="en-IN" b="1" dirty="0">
                <a:latin typeface="Poppins" panose="00000500000000000000" pitchFamily="2" charset="0"/>
                <a:cs typeface="Poppins" panose="00000500000000000000" pitchFamily="2" charset="0"/>
              </a:rPr>
              <a:t>attribute binding </a:t>
            </a:r>
            <a:r>
              <a:rPr lang="en-IN" dirty="0">
                <a:latin typeface="Poppins" panose="00000500000000000000" pitchFamily="2" charset="0"/>
                <a:cs typeface="Poppins" panose="00000500000000000000" pitchFamily="2" charset="0"/>
              </a:rPr>
              <a:t>(</a:t>
            </a:r>
            <a:r>
              <a:rPr lang="en-IN" dirty="0" err="1">
                <a:latin typeface="Poppins" panose="00000500000000000000" pitchFamily="2" charset="0"/>
                <a:cs typeface="Poppins" panose="00000500000000000000" pitchFamily="2" charset="0"/>
              </a:rPr>
              <a:t>colors</a:t>
            </a:r>
            <a:r>
              <a:rPr lang="en-IN" dirty="0">
                <a:latin typeface="Poppins" panose="00000500000000000000" pitchFamily="2" charset="0"/>
                <a:cs typeface="Poppins" panose="00000500000000000000" pitchFamily="2" charset="0"/>
              </a:rPr>
              <a:t>, textures still get swapped).</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Does not fully prevent </a:t>
            </a:r>
            <a:r>
              <a:rPr lang="en-IN" b="1" dirty="0">
                <a:latin typeface="Poppins" panose="00000500000000000000" pitchFamily="2" charset="0"/>
                <a:cs typeface="Poppins" panose="00000500000000000000" pitchFamily="2" charset="0"/>
              </a:rPr>
              <a:t>object blending or spatial confusion</a:t>
            </a:r>
            <a:r>
              <a:rPr lang="en-IN"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Adds </a:t>
            </a:r>
            <a:r>
              <a:rPr lang="en-IN" b="1" dirty="0">
                <a:latin typeface="Poppins" panose="00000500000000000000" pitchFamily="2" charset="0"/>
                <a:cs typeface="Poppins" panose="00000500000000000000" pitchFamily="2" charset="0"/>
              </a:rPr>
              <a:t>extra computation </a:t>
            </a:r>
            <a:r>
              <a:rPr lang="en-IN" dirty="0">
                <a:latin typeface="Poppins" panose="00000500000000000000" pitchFamily="2" charset="0"/>
                <a:cs typeface="Poppins" panose="00000500000000000000" pitchFamily="2" charset="0"/>
              </a:rPr>
              <a:t>→ slightly slower generation.</a:t>
            </a:r>
          </a:p>
        </p:txBody>
      </p:sp>
      <p:sp>
        <p:nvSpPr>
          <p:cNvPr id="5" name="TextBox 4">
            <a:extLst>
              <a:ext uri="{FF2B5EF4-FFF2-40B4-BE49-F238E27FC236}">
                <a16:creationId xmlns:a16="http://schemas.microsoft.com/office/drawing/2014/main" id="{B820F0BB-BCEE-E6F3-26A0-0529C4ABA964}"/>
              </a:ext>
            </a:extLst>
          </p:cNvPr>
          <p:cNvSpPr txBox="1"/>
          <p:nvPr/>
        </p:nvSpPr>
        <p:spPr>
          <a:xfrm>
            <a:off x="8575158" y="773668"/>
            <a:ext cx="3045342" cy="3970318"/>
          </a:xfrm>
          <a:prstGeom prst="rect">
            <a:avLst/>
          </a:prstGeom>
          <a:noFill/>
        </p:spPr>
        <p:txBody>
          <a:bodyPr wrap="square">
            <a:spAutoFit/>
          </a:bodyPr>
          <a:lstStyle/>
          <a:p>
            <a:r>
              <a:rPr lang="en-IN" b="1" dirty="0">
                <a:latin typeface="Poppins" panose="00000500000000000000" pitchFamily="2" charset="0"/>
                <a:cs typeface="Poppins" panose="00000500000000000000" pitchFamily="2" charset="0"/>
              </a:rPr>
              <a:t>Research Paper Details</a:t>
            </a:r>
          </a:p>
          <a:p>
            <a:endParaRPr lang="en-IN" b="1" dirty="0">
              <a:latin typeface="Poppins" panose="00000500000000000000" pitchFamily="2" charset="0"/>
              <a:cs typeface="Poppins" panose="00000500000000000000" pitchFamily="2" charset="0"/>
            </a:endParaRPr>
          </a:p>
          <a:p>
            <a:r>
              <a:rPr lang="en-IN" b="1" dirty="0">
                <a:latin typeface="Poppins" panose="00000500000000000000" pitchFamily="2" charset="0"/>
                <a:cs typeface="Poppins" panose="00000500000000000000" pitchFamily="2" charset="0"/>
              </a:rPr>
              <a:t>Attend-and-Excite: </a:t>
            </a:r>
            <a:r>
              <a:rPr lang="en-IN" dirty="0">
                <a:latin typeface="Poppins" panose="00000500000000000000" pitchFamily="2" charset="0"/>
                <a:cs typeface="Poppins" panose="00000500000000000000" pitchFamily="2" charset="0"/>
              </a:rPr>
              <a:t>Attention-Based Semantic Guidance for Text-to-Image Diffusion Models</a:t>
            </a:r>
          </a:p>
          <a:p>
            <a:endParaRPr lang="en-IN" dirty="0">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Published in 2023 (</a:t>
            </a:r>
            <a:r>
              <a:rPr lang="en-US" dirty="0" err="1">
                <a:latin typeface="Poppins" panose="00000500000000000000" pitchFamily="2" charset="0"/>
                <a:cs typeface="Poppins" panose="00000500000000000000" pitchFamily="2" charset="0"/>
              </a:rPr>
              <a:t>arXiv</a:t>
            </a:r>
            <a:r>
              <a:rPr lang="en-US" dirty="0">
                <a:latin typeface="Poppins" panose="00000500000000000000" pitchFamily="2" charset="0"/>
                <a:cs typeface="Poppins" panose="00000500000000000000" pitchFamily="2" charset="0"/>
              </a:rPr>
              <a:t>) by </a:t>
            </a:r>
            <a:r>
              <a:rPr lang="en-US" b="1" dirty="0">
                <a:latin typeface="Poppins" panose="00000500000000000000" pitchFamily="2" charset="0"/>
                <a:cs typeface="Poppins" panose="00000500000000000000" pitchFamily="2" charset="0"/>
              </a:rPr>
              <a:t>Yuval </a:t>
            </a:r>
            <a:r>
              <a:rPr lang="en-US" b="1" dirty="0" err="1">
                <a:latin typeface="Poppins" panose="00000500000000000000" pitchFamily="2" charset="0"/>
                <a:cs typeface="Poppins" panose="00000500000000000000" pitchFamily="2" charset="0"/>
              </a:rPr>
              <a:t>Alaluf</a:t>
            </a:r>
            <a:r>
              <a:rPr lang="en-US" b="1" dirty="0">
                <a:latin typeface="Poppins" panose="00000500000000000000" pitchFamily="2" charset="0"/>
                <a:cs typeface="Poppins" panose="00000500000000000000" pitchFamily="2" charset="0"/>
              </a:rPr>
              <a:t>, Or </a:t>
            </a:r>
            <a:r>
              <a:rPr lang="en-US" b="1" dirty="0" err="1">
                <a:latin typeface="Poppins" panose="00000500000000000000" pitchFamily="2" charset="0"/>
                <a:cs typeface="Poppins" panose="00000500000000000000" pitchFamily="2" charset="0"/>
              </a:rPr>
              <a:t>Patashnik</a:t>
            </a:r>
            <a:r>
              <a:rPr lang="en-US" b="1" dirty="0">
                <a:latin typeface="Poppins" panose="00000500000000000000" pitchFamily="2" charset="0"/>
                <a:cs typeface="Poppins" panose="00000500000000000000" pitchFamily="2" charset="0"/>
              </a:rPr>
              <a:t>, and Daniel Cohen</a:t>
            </a:r>
            <a:r>
              <a:rPr lang="en-US" dirty="0">
                <a:latin typeface="Poppins" panose="00000500000000000000" pitchFamily="2" charset="0"/>
                <a:cs typeface="Poppins" panose="00000500000000000000" pitchFamily="2" charset="0"/>
              </a:rPr>
              <a:t>-Or — a method that boosts weak subject-token attention to prevent missing objects in text-to-image diffusion models.</a:t>
            </a:r>
          </a:p>
          <a:p>
            <a:endParaRPr lang="en-US" dirty="0">
              <a:latin typeface="Poppins" panose="00000500000000000000" pitchFamily="2" charset="0"/>
              <a:cs typeface="Poppins" panose="00000500000000000000" pitchFamily="2" charset="0"/>
            </a:endParaRPr>
          </a:p>
          <a:p>
            <a:endParaRPr lang="en-US" dirty="0">
              <a:latin typeface="Poppins" panose="00000500000000000000" pitchFamily="2" charset="0"/>
              <a:cs typeface="Poppins" panose="00000500000000000000" pitchFamily="2" charset="0"/>
            </a:endParaRPr>
          </a:p>
          <a:p>
            <a:r>
              <a:rPr lang="en-US" dirty="0">
                <a:solidFill>
                  <a:schemeClr val="accent1"/>
                </a:solidFill>
                <a:latin typeface="Poppins" panose="00000500000000000000" pitchFamily="2" charset="0"/>
                <a:cs typeface="Poppins" panose="00000500000000000000" pitchFamily="2" charset="0"/>
              </a:rPr>
              <a:t>https://arxiv.org/abs/2301.13826?utm_source=chatgpt.com</a:t>
            </a:r>
          </a:p>
          <a:p>
            <a:endParaRPr lang="en-IN" dirty="0">
              <a:latin typeface="Poppins" panose="00000500000000000000" pitchFamily="2" charset="0"/>
              <a:cs typeface="Poppins"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
        <p:cNvGrpSpPr/>
        <p:nvPr/>
      </p:nvGrpSpPr>
      <p:grpSpPr>
        <a:xfrm>
          <a:off x="0" y="0"/>
          <a:ext cx="0" cy="0"/>
          <a:chOff x="0" y="0"/>
          <a:chExt cx="0" cy="0"/>
        </a:xfrm>
      </p:grpSpPr>
      <p:sp>
        <p:nvSpPr>
          <p:cNvPr id="181" name="Google Shape;181;p19"/>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dirty="0">
                <a:solidFill>
                  <a:srgbClr val="1E293B"/>
                </a:solidFill>
                <a:latin typeface="Poppins"/>
                <a:ea typeface="Poppins"/>
                <a:cs typeface="Poppins"/>
                <a:sym typeface="Poppins"/>
              </a:rPr>
              <a:t>Prior Work: Linguistic Binding (</a:t>
            </a:r>
            <a:r>
              <a:rPr lang="en-US" sz="3000" b="0" i="0" u="none" strike="noStrike" cap="none" dirty="0" err="1">
                <a:solidFill>
                  <a:srgbClr val="1E293B"/>
                </a:solidFill>
                <a:latin typeface="Poppins"/>
                <a:ea typeface="Poppins"/>
                <a:cs typeface="Poppins"/>
                <a:sym typeface="Poppins"/>
              </a:rPr>
              <a:t>SynGen</a:t>
            </a:r>
            <a:r>
              <a:rPr lang="en-US" sz="3000" b="0" i="0" u="none" strike="noStrike" cap="none" dirty="0">
                <a:solidFill>
                  <a:srgbClr val="1E293B"/>
                </a:solidFill>
                <a:latin typeface="Poppins"/>
                <a:ea typeface="Poppins"/>
                <a:cs typeface="Poppins"/>
                <a:sym typeface="Poppins"/>
              </a:rPr>
              <a:t>)</a:t>
            </a:r>
            <a:endParaRPr dirty="0"/>
          </a:p>
        </p:txBody>
      </p:sp>
      <p:sp>
        <p:nvSpPr>
          <p:cNvPr id="3" name="TextBox 2">
            <a:extLst>
              <a:ext uri="{FF2B5EF4-FFF2-40B4-BE49-F238E27FC236}">
                <a16:creationId xmlns:a16="http://schemas.microsoft.com/office/drawing/2014/main" id="{71165665-3042-7D0A-D4D6-BCB3840B4905}"/>
              </a:ext>
            </a:extLst>
          </p:cNvPr>
          <p:cNvSpPr txBox="1"/>
          <p:nvPr/>
        </p:nvSpPr>
        <p:spPr>
          <a:xfrm>
            <a:off x="451883" y="1143000"/>
            <a:ext cx="8775848" cy="5139869"/>
          </a:xfrm>
          <a:prstGeom prst="rect">
            <a:avLst/>
          </a:prstGeom>
          <a:noFill/>
        </p:spPr>
        <p:txBody>
          <a:bodyPr wrap="square">
            <a:spAutoFit/>
          </a:bodyPr>
          <a:lstStyle/>
          <a:p>
            <a:r>
              <a:rPr lang="en-IN" sz="1600" b="1" dirty="0">
                <a:latin typeface="Poppins" panose="00000500000000000000" pitchFamily="2" charset="0"/>
                <a:cs typeface="Poppins" panose="00000500000000000000" pitchFamily="2" charset="0"/>
              </a:rPr>
              <a:t>What They Did</a:t>
            </a:r>
          </a:p>
          <a:p>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Used an </a:t>
            </a:r>
            <a:r>
              <a:rPr lang="en-IN" b="1" dirty="0">
                <a:latin typeface="Poppins" panose="00000500000000000000" pitchFamily="2" charset="0"/>
                <a:cs typeface="Poppins" panose="00000500000000000000" pitchFamily="2" charset="0"/>
              </a:rPr>
              <a:t>external syntax parser </a:t>
            </a:r>
            <a:r>
              <a:rPr lang="en-IN" dirty="0">
                <a:latin typeface="Poppins" panose="00000500000000000000" pitchFamily="2" charset="0"/>
                <a:cs typeface="Poppins" panose="00000500000000000000" pitchFamily="2" charset="0"/>
              </a:rPr>
              <a:t>(like </a:t>
            </a:r>
            <a:r>
              <a:rPr lang="en-IN" dirty="0" err="1">
                <a:latin typeface="Poppins" panose="00000500000000000000" pitchFamily="2" charset="0"/>
                <a:cs typeface="Poppins" panose="00000500000000000000" pitchFamily="2" charset="0"/>
              </a:rPr>
              <a:t>SpaCy</a:t>
            </a:r>
            <a:r>
              <a:rPr lang="en-IN" dirty="0">
                <a:latin typeface="Poppins" panose="00000500000000000000" pitchFamily="2" charset="0"/>
                <a:cs typeface="Poppins" panose="00000500000000000000" pitchFamily="2" charset="0"/>
              </a:rPr>
              <a:t>) to extract correct attribute–object pairs.</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Encouraged correct </a:t>
            </a:r>
            <a:r>
              <a:rPr lang="en-IN" b="1" dirty="0">
                <a:latin typeface="Poppins" panose="00000500000000000000" pitchFamily="2" charset="0"/>
                <a:cs typeface="Poppins" panose="00000500000000000000" pitchFamily="2" charset="0"/>
              </a:rPr>
              <a:t>attribute–entity alignment</a:t>
            </a:r>
            <a:r>
              <a:rPr lang="en-IN" dirty="0">
                <a:latin typeface="Poppins" panose="00000500000000000000" pitchFamily="2" charset="0"/>
                <a:cs typeface="Poppins" panose="00000500000000000000" pitchFamily="2" charset="0"/>
              </a:rPr>
              <a:t> and separation of incorrect pairs.</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Improved attribute binding compared to plain diffusion baselines.</a:t>
            </a:r>
          </a:p>
          <a:p>
            <a:endParaRPr lang="en-IN" dirty="0">
              <a:latin typeface="Poppins" panose="00000500000000000000" pitchFamily="2" charset="0"/>
              <a:cs typeface="Poppins" panose="00000500000000000000" pitchFamily="2" charset="0"/>
            </a:endParaRPr>
          </a:p>
          <a:p>
            <a:r>
              <a:rPr lang="en-IN" sz="1600" b="1" dirty="0">
                <a:latin typeface="Poppins" panose="00000500000000000000" pitchFamily="2" charset="0"/>
                <a:cs typeface="Poppins" panose="00000500000000000000" pitchFamily="2" charset="0"/>
              </a:rPr>
              <a:t>How They Did It</a:t>
            </a:r>
          </a:p>
          <a:p>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Parsed the prompt to identify which attributes modify which objects.</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b="1" dirty="0">
                <a:latin typeface="Poppins" panose="00000500000000000000" pitchFamily="2" charset="0"/>
                <a:cs typeface="Poppins" panose="00000500000000000000" pitchFamily="2" charset="0"/>
              </a:rPr>
              <a:t>Added losses</a:t>
            </a:r>
            <a:r>
              <a:rPr lang="en-IN" dirty="0">
                <a:latin typeface="Poppins" panose="00000500000000000000" pitchFamily="2" charset="0"/>
                <a:cs typeface="Poppins" panose="00000500000000000000" pitchFamily="2" charset="0"/>
              </a:rPr>
              <a:t> that pull together the attention of correct pairs and push apart wrong pairs.</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Guided </a:t>
            </a:r>
            <a:r>
              <a:rPr lang="en-IN" b="1" dirty="0">
                <a:latin typeface="Poppins" panose="00000500000000000000" pitchFamily="2" charset="0"/>
                <a:cs typeface="Poppins" panose="00000500000000000000" pitchFamily="2" charset="0"/>
              </a:rPr>
              <a:t>cross-attention maps</a:t>
            </a:r>
            <a:r>
              <a:rPr lang="en-IN" dirty="0">
                <a:latin typeface="Poppins" panose="00000500000000000000" pitchFamily="2" charset="0"/>
                <a:cs typeface="Poppins" panose="00000500000000000000" pitchFamily="2" charset="0"/>
              </a:rPr>
              <a:t> during diffusion to match the linguistic structure.</a:t>
            </a:r>
          </a:p>
          <a:p>
            <a:endParaRPr lang="en-IN" dirty="0">
              <a:latin typeface="Poppins" panose="00000500000000000000" pitchFamily="2" charset="0"/>
              <a:cs typeface="Poppins" panose="00000500000000000000" pitchFamily="2" charset="0"/>
            </a:endParaRPr>
          </a:p>
          <a:p>
            <a:r>
              <a:rPr lang="en-IN" sz="1600" b="1" dirty="0">
                <a:latin typeface="Poppins" panose="00000500000000000000" pitchFamily="2" charset="0"/>
                <a:cs typeface="Poppins" panose="00000500000000000000" pitchFamily="2" charset="0"/>
              </a:rPr>
              <a:t>Limitations</a:t>
            </a:r>
          </a:p>
          <a:p>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b="1" dirty="0">
                <a:latin typeface="Poppins" panose="00000500000000000000" pitchFamily="2" charset="0"/>
                <a:cs typeface="Poppins" panose="00000500000000000000" pitchFamily="2" charset="0"/>
              </a:rPr>
              <a:t>Heavily depends </a:t>
            </a:r>
            <a:r>
              <a:rPr lang="en-IN" dirty="0">
                <a:latin typeface="Poppins" panose="00000500000000000000" pitchFamily="2" charset="0"/>
                <a:cs typeface="Poppins" panose="00000500000000000000" pitchFamily="2" charset="0"/>
              </a:rPr>
              <a:t>on the quality and accuracy of the external parser.</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Fails when prompts are </a:t>
            </a:r>
            <a:r>
              <a:rPr lang="en-IN" b="1" dirty="0">
                <a:latin typeface="Poppins" panose="00000500000000000000" pitchFamily="2" charset="0"/>
                <a:cs typeface="Poppins" panose="00000500000000000000" pitchFamily="2" charset="0"/>
              </a:rPr>
              <a:t>ambiguous, uncommon, or complex</a:t>
            </a:r>
            <a:r>
              <a:rPr lang="en-IN"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Adds </a:t>
            </a:r>
            <a:r>
              <a:rPr lang="en-IN" b="1" dirty="0">
                <a:latin typeface="Poppins" panose="00000500000000000000" pitchFamily="2" charset="0"/>
                <a:cs typeface="Poppins" panose="00000500000000000000" pitchFamily="2" charset="0"/>
              </a:rPr>
              <a:t>extra computation </a:t>
            </a:r>
            <a:r>
              <a:rPr lang="en-IN" dirty="0">
                <a:latin typeface="Poppins" panose="00000500000000000000" pitchFamily="2" charset="0"/>
                <a:cs typeface="Poppins" panose="00000500000000000000" pitchFamily="2" charset="0"/>
              </a:rPr>
              <a:t>and slows inference.</a:t>
            </a:r>
          </a:p>
        </p:txBody>
      </p:sp>
      <p:sp>
        <p:nvSpPr>
          <p:cNvPr id="5" name="TextBox 4">
            <a:extLst>
              <a:ext uri="{FF2B5EF4-FFF2-40B4-BE49-F238E27FC236}">
                <a16:creationId xmlns:a16="http://schemas.microsoft.com/office/drawing/2014/main" id="{471E15F4-1193-889F-8D32-7E701486914C}"/>
              </a:ext>
            </a:extLst>
          </p:cNvPr>
          <p:cNvSpPr txBox="1"/>
          <p:nvPr/>
        </p:nvSpPr>
        <p:spPr>
          <a:xfrm>
            <a:off x="9032358" y="902655"/>
            <a:ext cx="2906676" cy="3970318"/>
          </a:xfrm>
          <a:prstGeom prst="rect">
            <a:avLst/>
          </a:prstGeom>
          <a:noFill/>
        </p:spPr>
        <p:txBody>
          <a:bodyPr wrap="square">
            <a:spAutoFit/>
          </a:bodyPr>
          <a:lstStyle/>
          <a:p>
            <a:r>
              <a:rPr lang="en-IN" b="1" dirty="0">
                <a:latin typeface="Poppins" panose="00000500000000000000" pitchFamily="2" charset="0"/>
                <a:cs typeface="Poppins" panose="00000500000000000000" pitchFamily="2" charset="0"/>
              </a:rPr>
              <a:t>Research Paper Details</a:t>
            </a:r>
            <a:endParaRPr lang="en-IN" dirty="0">
              <a:latin typeface="Poppins" panose="00000500000000000000" pitchFamily="2" charset="0"/>
              <a:cs typeface="Poppins" panose="00000500000000000000" pitchFamily="2" charset="0"/>
            </a:endParaRPr>
          </a:p>
          <a:p>
            <a:endParaRPr lang="en-IN" dirty="0">
              <a:latin typeface="Poppins" panose="00000500000000000000" pitchFamily="2" charset="0"/>
              <a:cs typeface="Poppins" panose="00000500000000000000" pitchFamily="2" charset="0"/>
            </a:endParaRPr>
          </a:p>
          <a:p>
            <a:r>
              <a:rPr lang="en-IN" b="1" dirty="0">
                <a:latin typeface="Poppins" panose="00000500000000000000" pitchFamily="2" charset="0"/>
                <a:cs typeface="Poppins" panose="00000500000000000000" pitchFamily="2" charset="0"/>
              </a:rPr>
              <a:t>Linguistic Binding - Semantic Guidance</a:t>
            </a:r>
            <a:r>
              <a:rPr lang="en-IN" dirty="0">
                <a:latin typeface="Poppins" panose="00000500000000000000" pitchFamily="2" charset="0"/>
                <a:cs typeface="Poppins" panose="00000500000000000000" pitchFamily="2" charset="0"/>
              </a:rPr>
              <a:t>: Linguistically-Aware Control for Text-to-Image Diffusion Models (</a:t>
            </a:r>
            <a:r>
              <a:rPr lang="en-IN" dirty="0" err="1">
                <a:latin typeface="Poppins" panose="00000500000000000000" pitchFamily="2" charset="0"/>
                <a:cs typeface="Poppins" panose="00000500000000000000" pitchFamily="2" charset="0"/>
              </a:rPr>
              <a:t>SynGen</a:t>
            </a:r>
            <a:r>
              <a:rPr lang="en-IN" dirty="0">
                <a:latin typeface="Poppins" panose="00000500000000000000" pitchFamily="2" charset="0"/>
                <a:cs typeface="Poppins" panose="00000500000000000000" pitchFamily="2" charset="0"/>
              </a:rPr>
              <a:t>)</a:t>
            </a:r>
          </a:p>
          <a:p>
            <a:endParaRPr lang="en-IN" dirty="0">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Published in 2023 (</a:t>
            </a:r>
            <a:r>
              <a:rPr lang="en-US" dirty="0" err="1">
                <a:latin typeface="Poppins" panose="00000500000000000000" pitchFamily="2" charset="0"/>
                <a:cs typeface="Poppins" panose="00000500000000000000" pitchFamily="2" charset="0"/>
              </a:rPr>
              <a:t>NeurIPS</a:t>
            </a:r>
            <a:r>
              <a:rPr lang="en-US" dirty="0">
                <a:latin typeface="Poppins" panose="00000500000000000000" pitchFamily="2" charset="0"/>
                <a:cs typeface="Poppins" panose="00000500000000000000" pitchFamily="2" charset="0"/>
              </a:rPr>
              <a:t>) by </a:t>
            </a:r>
            <a:r>
              <a:rPr lang="en-US" b="1" dirty="0">
                <a:latin typeface="Poppins" panose="00000500000000000000" pitchFamily="2" charset="0"/>
                <a:cs typeface="Poppins" panose="00000500000000000000" pitchFamily="2" charset="0"/>
              </a:rPr>
              <a:t>Rassin</a:t>
            </a:r>
            <a:r>
              <a:rPr lang="en-US" dirty="0">
                <a:latin typeface="Poppins" panose="00000500000000000000" pitchFamily="2" charset="0"/>
                <a:cs typeface="Poppins" panose="00000500000000000000" pitchFamily="2" charset="0"/>
              </a:rPr>
              <a:t> et al., uses an external syntax parser to align attributes with correct objects and separate wrong pairs, but is slow and breaks when the parser fails.</a:t>
            </a:r>
          </a:p>
          <a:p>
            <a:endParaRPr lang="en-US" dirty="0">
              <a:latin typeface="Poppins" panose="00000500000000000000" pitchFamily="2" charset="0"/>
              <a:cs typeface="Poppins" panose="00000500000000000000" pitchFamily="2" charset="0"/>
            </a:endParaRPr>
          </a:p>
          <a:p>
            <a:r>
              <a:rPr lang="en-IN" dirty="0">
                <a:solidFill>
                  <a:schemeClr val="accent1"/>
                </a:solidFill>
                <a:latin typeface="Poppins" panose="00000500000000000000" pitchFamily="2" charset="0"/>
                <a:cs typeface="Poppins" panose="00000500000000000000" pitchFamily="2" charset="0"/>
              </a:rPr>
              <a:t>https://arxiv.org/abs/2305.03687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
        <p:cNvGrpSpPr/>
        <p:nvPr/>
      </p:nvGrpSpPr>
      <p:grpSpPr>
        <a:xfrm>
          <a:off x="0" y="0"/>
          <a:ext cx="0" cy="0"/>
          <a:chOff x="0" y="0"/>
          <a:chExt cx="0" cy="0"/>
        </a:xfrm>
      </p:grpSpPr>
      <p:sp>
        <p:nvSpPr>
          <p:cNvPr id="190" name="Google Shape;190;p20"/>
          <p:cNvSpPr txBox="1"/>
          <p:nvPr/>
        </p:nvSpPr>
        <p:spPr>
          <a:xfrm>
            <a:off x="571500" y="411812"/>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dirty="0">
                <a:solidFill>
                  <a:srgbClr val="1E293B"/>
                </a:solidFill>
                <a:latin typeface="Poppins"/>
                <a:ea typeface="Poppins"/>
                <a:cs typeface="Poppins"/>
                <a:sym typeface="Poppins"/>
              </a:rPr>
              <a:t>Prior Work: CONFORM / Attention Regulation</a:t>
            </a:r>
            <a:endParaRPr dirty="0"/>
          </a:p>
        </p:txBody>
      </p:sp>
      <p:sp>
        <p:nvSpPr>
          <p:cNvPr id="3" name="TextBox 2">
            <a:extLst>
              <a:ext uri="{FF2B5EF4-FFF2-40B4-BE49-F238E27FC236}">
                <a16:creationId xmlns:a16="http://schemas.microsoft.com/office/drawing/2014/main" id="{84D76A7B-8913-B700-D2E4-4DEA42B25559}"/>
              </a:ext>
            </a:extLst>
          </p:cNvPr>
          <p:cNvSpPr txBox="1"/>
          <p:nvPr/>
        </p:nvSpPr>
        <p:spPr>
          <a:xfrm>
            <a:off x="571500" y="983312"/>
            <a:ext cx="6961667" cy="5786199"/>
          </a:xfrm>
          <a:prstGeom prst="rect">
            <a:avLst/>
          </a:prstGeom>
          <a:noFill/>
        </p:spPr>
        <p:txBody>
          <a:bodyPr wrap="square">
            <a:spAutoFit/>
          </a:bodyPr>
          <a:lstStyle/>
          <a:p>
            <a:r>
              <a:rPr lang="en-IN" sz="1600" b="1" dirty="0">
                <a:latin typeface="Poppins" panose="00000500000000000000" pitchFamily="2" charset="0"/>
                <a:cs typeface="Poppins" panose="00000500000000000000" pitchFamily="2" charset="0"/>
              </a:rPr>
              <a:t>What They Did</a:t>
            </a:r>
          </a:p>
          <a:p>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Proposed attention regulation using </a:t>
            </a:r>
            <a:r>
              <a:rPr lang="en-IN" b="1" dirty="0">
                <a:latin typeface="Poppins" panose="00000500000000000000" pitchFamily="2" charset="0"/>
                <a:cs typeface="Poppins" panose="00000500000000000000" pitchFamily="2" charset="0"/>
              </a:rPr>
              <a:t>contrastive constraints</a:t>
            </a:r>
            <a:r>
              <a:rPr lang="en-IN" dirty="0">
                <a:latin typeface="Poppins" panose="00000500000000000000" pitchFamily="2" charset="0"/>
                <a:cs typeface="Poppins" panose="00000500000000000000" pitchFamily="2" charset="0"/>
              </a:rPr>
              <a:t> to better separate or connect token groups.</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b="1" dirty="0">
                <a:latin typeface="Poppins" panose="00000500000000000000" pitchFamily="2" charset="0"/>
                <a:cs typeface="Poppins" panose="00000500000000000000" pitchFamily="2" charset="0"/>
              </a:rPr>
              <a:t>Improved control </a:t>
            </a:r>
            <a:r>
              <a:rPr lang="en-IN" dirty="0">
                <a:latin typeface="Poppins" panose="00000500000000000000" pitchFamily="2" charset="0"/>
                <a:cs typeface="Poppins" panose="00000500000000000000" pitchFamily="2" charset="0"/>
              </a:rPr>
              <a:t>over attention maps during diffusion.</a:t>
            </a:r>
          </a:p>
          <a:p>
            <a:endParaRPr lang="en-IN" dirty="0">
              <a:latin typeface="Poppins" panose="00000500000000000000" pitchFamily="2" charset="0"/>
              <a:cs typeface="Poppins" panose="00000500000000000000" pitchFamily="2" charset="0"/>
            </a:endParaRPr>
          </a:p>
          <a:p>
            <a:r>
              <a:rPr lang="en-IN" sz="1600" b="1" dirty="0">
                <a:latin typeface="Poppins" panose="00000500000000000000" pitchFamily="2" charset="0"/>
                <a:cs typeface="Poppins" panose="00000500000000000000" pitchFamily="2" charset="0"/>
              </a:rPr>
              <a:t>How They Did It</a:t>
            </a:r>
          </a:p>
          <a:p>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b="1" dirty="0">
                <a:latin typeface="Poppins" panose="00000500000000000000" pitchFamily="2" charset="0"/>
                <a:cs typeface="Poppins" panose="00000500000000000000" pitchFamily="2" charset="0"/>
              </a:rPr>
              <a:t>Manually</a:t>
            </a:r>
            <a:r>
              <a:rPr lang="en-IN" dirty="0">
                <a:latin typeface="Poppins" panose="00000500000000000000" pitchFamily="2" charset="0"/>
                <a:cs typeface="Poppins" panose="00000500000000000000" pitchFamily="2" charset="0"/>
              </a:rPr>
              <a:t> created token groups (e.g., attribute–object pairs).</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Applied contrastive losses to:</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lvl="8"/>
            <a:r>
              <a:rPr lang="en-IN" dirty="0">
                <a:latin typeface="Poppins" panose="00000500000000000000" pitchFamily="2" charset="0"/>
                <a:cs typeface="Poppins" panose="00000500000000000000" pitchFamily="2" charset="0"/>
              </a:rPr>
              <a:t>              Increase attention overlap for correct groups</a:t>
            </a:r>
          </a:p>
          <a:p>
            <a:pPr marL="285750" lvl="5"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lvl="5"/>
            <a:r>
              <a:rPr lang="en-IN" dirty="0">
                <a:latin typeface="Poppins" panose="00000500000000000000" pitchFamily="2" charset="0"/>
                <a:cs typeface="Poppins" panose="00000500000000000000" pitchFamily="2" charset="0"/>
              </a:rPr>
              <a:t>              Decrease overlap for unrelated groups</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Guided the model to maintain </a:t>
            </a:r>
            <a:r>
              <a:rPr lang="en-IN" b="1" dirty="0">
                <a:latin typeface="Poppins" panose="00000500000000000000" pitchFamily="2" charset="0"/>
                <a:cs typeface="Poppins" panose="00000500000000000000" pitchFamily="2" charset="0"/>
              </a:rPr>
              <a:t>cleaner attention boundaries</a:t>
            </a:r>
            <a:r>
              <a:rPr lang="en-IN" dirty="0">
                <a:latin typeface="Poppins" panose="00000500000000000000" pitchFamily="2" charset="0"/>
                <a:cs typeface="Poppins" panose="00000500000000000000" pitchFamily="2" charset="0"/>
              </a:rPr>
              <a:t>.</a:t>
            </a:r>
          </a:p>
          <a:p>
            <a:endParaRPr lang="en-IN" dirty="0">
              <a:latin typeface="Poppins" panose="00000500000000000000" pitchFamily="2" charset="0"/>
              <a:cs typeface="Poppins" panose="00000500000000000000" pitchFamily="2" charset="0"/>
            </a:endParaRPr>
          </a:p>
          <a:p>
            <a:r>
              <a:rPr lang="en-IN" sz="1600" b="1" dirty="0">
                <a:latin typeface="Poppins" panose="00000500000000000000" pitchFamily="2" charset="0"/>
                <a:cs typeface="Poppins" panose="00000500000000000000" pitchFamily="2" charset="0"/>
              </a:rPr>
              <a:t>Limitations</a:t>
            </a:r>
          </a:p>
          <a:p>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Needs </a:t>
            </a:r>
            <a:r>
              <a:rPr lang="en-IN" b="1" dirty="0">
                <a:latin typeface="Poppins" panose="00000500000000000000" pitchFamily="2" charset="0"/>
                <a:cs typeface="Poppins" panose="00000500000000000000" pitchFamily="2" charset="0"/>
              </a:rPr>
              <a:t>hand-designed token grouping</a:t>
            </a:r>
            <a:r>
              <a:rPr lang="en-IN" dirty="0">
                <a:latin typeface="Poppins" panose="00000500000000000000" pitchFamily="2" charset="0"/>
                <a:cs typeface="Poppins" panose="00000500000000000000" pitchFamily="2" charset="0"/>
              </a:rPr>
              <a:t>, which is error-prone.</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Can create hard, </a:t>
            </a:r>
            <a:r>
              <a:rPr lang="en-IN" b="1" dirty="0">
                <a:latin typeface="Poppins" panose="00000500000000000000" pitchFamily="2" charset="0"/>
                <a:cs typeface="Poppins" panose="00000500000000000000" pitchFamily="2" charset="0"/>
              </a:rPr>
              <a:t>unnatural visual boundaries </a:t>
            </a:r>
            <a:r>
              <a:rPr lang="en-IN" dirty="0">
                <a:latin typeface="Poppins" panose="00000500000000000000" pitchFamily="2" charset="0"/>
                <a:cs typeface="Poppins" panose="00000500000000000000" pitchFamily="2" charset="0"/>
              </a:rPr>
              <a:t>in images.</a:t>
            </a:r>
          </a:p>
          <a:p>
            <a:pPr marL="285750" indent="-28575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dirty="0">
                <a:latin typeface="Poppins" panose="00000500000000000000" pitchFamily="2" charset="0"/>
                <a:cs typeface="Poppins" panose="00000500000000000000" pitchFamily="2" charset="0"/>
              </a:rPr>
              <a:t>Not generalizable to </a:t>
            </a:r>
            <a:r>
              <a:rPr lang="en-IN" b="1" dirty="0">
                <a:latin typeface="Poppins" panose="00000500000000000000" pitchFamily="2" charset="0"/>
                <a:cs typeface="Poppins" panose="00000500000000000000" pitchFamily="2" charset="0"/>
              </a:rPr>
              <a:t>complex or unusual prompts</a:t>
            </a:r>
            <a:r>
              <a:rPr lang="en-IN" dirty="0">
                <a:latin typeface="Poppins" panose="00000500000000000000" pitchFamily="2" charset="0"/>
                <a:cs typeface="Poppins" panose="00000500000000000000" pitchFamily="2" charset="0"/>
              </a:rPr>
              <a:t>.</a:t>
            </a:r>
          </a:p>
        </p:txBody>
      </p:sp>
      <p:sp>
        <p:nvSpPr>
          <p:cNvPr id="5" name="TextBox 4">
            <a:extLst>
              <a:ext uri="{FF2B5EF4-FFF2-40B4-BE49-F238E27FC236}">
                <a16:creationId xmlns:a16="http://schemas.microsoft.com/office/drawing/2014/main" id="{32FB1980-6CDF-58E7-1D5E-A214B1452B5E}"/>
              </a:ext>
            </a:extLst>
          </p:cNvPr>
          <p:cNvSpPr txBox="1"/>
          <p:nvPr/>
        </p:nvSpPr>
        <p:spPr>
          <a:xfrm>
            <a:off x="8575158" y="1327958"/>
            <a:ext cx="2683392" cy="4185761"/>
          </a:xfrm>
          <a:prstGeom prst="rect">
            <a:avLst/>
          </a:prstGeom>
          <a:noFill/>
        </p:spPr>
        <p:txBody>
          <a:bodyPr wrap="square">
            <a:spAutoFit/>
          </a:bodyPr>
          <a:lstStyle/>
          <a:p>
            <a:r>
              <a:rPr lang="en-IN" b="1" dirty="0">
                <a:latin typeface="Poppins" panose="00000500000000000000" pitchFamily="2" charset="0"/>
                <a:cs typeface="Poppins" panose="00000500000000000000" pitchFamily="2" charset="0"/>
              </a:rPr>
              <a:t>Research Paper Details</a:t>
            </a:r>
          </a:p>
          <a:p>
            <a:endParaRPr lang="en-IN" dirty="0">
              <a:latin typeface="Poppins" panose="00000500000000000000" pitchFamily="2" charset="0"/>
              <a:cs typeface="Poppins" panose="00000500000000000000" pitchFamily="2" charset="0"/>
            </a:endParaRPr>
          </a:p>
          <a:p>
            <a:r>
              <a:rPr lang="en-IN" b="1" dirty="0">
                <a:latin typeface="Poppins" panose="00000500000000000000" pitchFamily="2" charset="0"/>
                <a:cs typeface="Poppins" panose="00000500000000000000" pitchFamily="2" charset="0"/>
              </a:rPr>
              <a:t>Conform</a:t>
            </a:r>
            <a:r>
              <a:rPr lang="en-IN" dirty="0">
                <a:latin typeface="Poppins" panose="00000500000000000000" pitchFamily="2" charset="0"/>
                <a:cs typeface="Poppins" panose="00000500000000000000" pitchFamily="2" charset="0"/>
              </a:rPr>
              <a:t>: Contrastive Fine-Grained Attention Regulation for Text-to-Image Diffusion Models</a:t>
            </a:r>
          </a:p>
          <a:p>
            <a:endParaRPr lang="en-IN" dirty="0">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Published in 2023 uses contrastive constraints to control attention maps and enforce token grouping, but it relies heavily on manual token design and often produces unnatural boundaries in the generated image.</a:t>
            </a:r>
            <a:br>
              <a:rPr lang="en-US" dirty="0">
                <a:latin typeface="Poppins" panose="00000500000000000000" pitchFamily="2" charset="0"/>
                <a:cs typeface="Poppins" panose="00000500000000000000" pitchFamily="2" charset="0"/>
              </a:rPr>
            </a:br>
            <a:br>
              <a:rPr lang="en-US" dirty="0">
                <a:latin typeface="Poppins" panose="00000500000000000000" pitchFamily="2" charset="0"/>
                <a:cs typeface="Poppins" panose="00000500000000000000" pitchFamily="2" charset="0"/>
              </a:rPr>
            </a:br>
            <a:r>
              <a:rPr lang="en-US" dirty="0">
                <a:solidFill>
                  <a:schemeClr val="accent1"/>
                </a:solidFill>
                <a:latin typeface="Poppins" panose="00000500000000000000" pitchFamily="2" charset="0"/>
                <a:cs typeface="Poppins" panose="00000500000000000000" pitchFamily="2" charset="0"/>
              </a:rPr>
              <a:t>https://arxiv.org/abs/2305.13972</a:t>
            </a:r>
            <a:endParaRPr lang="en-IN" dirty="0">
              <a:solidFill>
                <a:schemeClr val="accent1"/>
              </a:solidFill>
              <a:latin typeface="Poppins" panose="00000500000000000000" pitchFamily="2" charset="0"/>
              <a:cs typeface="Poppins"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sp>
        <p:nvSpPr>
          <p:cNvPr id="195" name="Google Shape;195;p21"/>
          <p:cNvSpPr txBox="1"/>
          <p:nvPr/>
        </p:nvSpPr>
        <p:spPr>
          <a:xfrm>
            <a:off x="571500" y="1654625"/>
            <a:ext cx="10820100" cy="665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1E293B"/>
                </a:solidFill>
                <a:latin typeface="Poppins"/>
                <a:ea typeface="Poppins"/>
                <a:cs typeface="Poppins"/>
                <a:sym typeface="Poppins"/>
              </a:rPr>
              <a:t>“This paper shows that </a:t>
            </a:r>
            <a:r>
              <a:rPr lang="en-US" sz="1800" b="1" i="0" u="none" strike="noStrike" cap="none">
                <a:solidFill>
                  <a:srgbClr val="1E293B"/>
                </a:solidFill>
                <a:latin typeface="Poppins"/>
                <a:ea typeface="Poppins"/>
                <a:cs typeface="Poppins"/>
                <a:sym typeface="Poppins"/>
              </a:rPr>
              <a:t>cross-attention blindly follows text embeddings</a:t>
            </a:r>
            <a:r>
              <a:rPr lang="en-US" sz="1800" b="0" i="0" u="none" strike="noStrike" cap="none">
                <a:solidFill>
                  <a:srgbClr val="1E293B"/>
                </a:solidFill>
                <a:latin typeface="Poppins"/>
                <a:ea typeface="Poppins"/>
                <a:cs typeface="Poppins"/>
                <a:sym typeface="Poppins"/>
              </a:rPr>
              <a:t>. If embeddings for ‘black’ and ‘white’ look similar, then their attention maps overlap, causing color confusion.”</a:t>
            </a:r>
            <a:endParaRPr sz="1800"/>
          </a:p>
        </p:txBody>
      </p:sp>
      <p:sp>
        <p:nvSpPr>
          <p:cNvPr id="196" name="Google Shape;196;p21"/>
          <p:cNvSpPr txBox="1"/>
          <p:nvPr/>
        </p:nvSpPr>
        <p:spPr>
          <a:xfrm>
            <a:off x="571500" y="571500"/>
            <a:ext cx="11601600" cy="461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1E293B"/>
                </a:solidFill>
                <a:latin typeface="Poppins"/>
                <a:ea typeface="Poppins"/>
                <a:cs typeface="Poppins"/>
                <a:sym typeface="Poppins"/>
              </a:rPr>
              <a:t>This Paper: Key Observation</a:t>
            </a:r>
            <a:r>
              <a:rPr lang="en-US" sz="3000">
                <a:solidFill>
                  <a:srgbClr val="1E293B"/>
                </a:solidFill>
                <a:latin typeface="Poppins"/>
                <a:ea typeface="Poppins"/>
                <a:cs typeface="Poppins"/>
                <a:sym typeface="Poppins"/>
              </a:rPr>
              <a:t>s</a:t>
            </a:r>
            <a:endParaRPr/>
          </a:p>
        </p:txBody>
      </p:sp>
      <p:sp>
        <p:nvSpPr>
          <p:cNvPr id="197" name="Google Shape;197;p21"/>
          <p:cNvSpPr txBox="1"/>
          <p:nvPr/>
        </p:nvSpPr>
        <p:spPr>
          <a:xfrm>
            <a:off x="619700" y="2809200"/>
            <a:ext cx="10820100" cy="1052700"/>
          </a:xfrm>
          <a:prstGeom prst="rect">
            <a:avLst/>
          </a:prstGeom>
          <a:noFill/>
          <a:ln>
            <a:noFill/>
          </a:ln>
        </p:spPr>
        <p:txBody>
          <a:bodyPr spcFirstLastPara="1" wrap="square" lIns="0" tIns="0" rIns="0" bIns="0" anchor="t" anchorCtr="0">
            <a:spAutoFit/>
          </a:bodyPr>
          <a:lstStyle/>
          <a:p>
            <a:pPr marL="0" lvl="0" indent="0" algn="ctr" rtl="0">
              <a:lnSpc>
                <a:spcPct val="140000"/>
              </a:lnSpc>
              <a:spcBef>
                <a:spcPts val="0"/>
              </a:spcBef>
              <a:spcAft>
                <a:spcPts val="0"/>
              </a:spcAft>
              <a:buClr>
                <a:schemeClr val="dk1"/>
              </a:buClr>
              <a:buFont typeface="Arial"/>
              <a:buNone/>
            </a:pPr>
            <a:r>
              <a:rPr lang="en-US" sz="1800">
                <a:solidFill>
                  <a:srgbClr val="1E293B"/>
                </a:solidFill>
                <a:latin typeface="Poppins"/>
                <a:ea typeface="Poppins"/>
                <a:cs typeface="Poppins"/>
                <a:sym typeface="Poppins"/>
              </a:rPr>
              <a:t>“The text encoder’s self-attention perfectly captures grammar. But due to the </a:t>
            </a:r>
            <a:r>
              <a:rPr lang="en-US" sz="1800" b="1">
                <a:solidFill>
                  <a:srgbClr val="1E293B"/>
                </a:solidFill>
                <a:latin typeface="Poppins"/>
                <a:ea typeface="Poppins"/>
                <a:cs typeface="Poppins"/>
                <a:sym typeface="Poppins"/>
              </a:rPr>
              <a:t>attention-sink effect</a:t>
            </a:r>
            <a:r>
              <a:rPr lang="en-US" sz="1800">
                <a:solidFill>
                  <a:srgbClr val="1E293B"/>
                </a:solidFill>
                <a:latin typeface="Poppins"/>
                <a:ea typeface="Poppins"/>
                <a:cs typeface="Poppins"/>
                <a:sym typeface="Poppins"/>
              </a:rPr>
              <a:t>, the final token embeddings lose these relationships, so the UNet never sees them.”</a:t>
            </a:r>
            <a:endParaRPr sz="1800">
              <a:solidFill>
                <a:schemeClr val="dk1"/>
              </a:solidFill>
            </a:endParaRPr>
          </a:p>
          <a:p>
            <a:pPr marL="0" marR="0" lvl="0" indent="0" algn="ctr" rtl="0">
              <a:lnSpc>
                <a:spcPct val="140000"/>
              </a:lnSpc>
              <a:spcBef>
                <a:spcPts val="0"/>
              </a:spcBef>
              <a:spcAft>
                <a:spcPts val="0"/>
              </a:spcAft>
              <a:buNone/>
            </a:pPr>
            <a:endParaRPr sz="1800">
              <a:solidFill>
                <a:srgbClr val="1E293B"/>
              </a:solidFill>
              <a:latin typeface="Poppins"/>
              <a:ea typeface="Poppins"/>
              <a:cs typeface="Poppins"/>
              <a:sym typeface="Poppins"/>
            </a:endParaRPr>
          </a:p>
        </p:txBody>
      </p:sp>
      <p:pic>
        <p:nvPicPr>
          <p:cNvPr id="198" name="Google Shape;198;p21"/>
          <p:cNvPicPr preferRelativeResize="0"/>
          <p:nvPr/>
        </p:nvPicPr>
        <p:blipFill>
          <a:blip r:embed="rId3">
            <a:alphaModFix/>
          </a:blip>
          <a:stretch>
            <a:fillRect/>
          </a:stretch>
        </p:blipFill>
        <p:spPr>
          <a:xfrm>
            <a:off x="619700" y="3861900"/>
            <a:ext cx="3190875" cy="2590800"/>
          </a:xfrm>
          <a:prstGeom prst="rect">
            <a:avLst/>
          </a:prstGeom>
          <a:noFill/>
          <a:ln>
            <a:noFill/>
          </a:ln>
        </p:spPr>
      </p:pic>
      <p:pic>
        <p:nvPicPr>
          <p:cNvPr id="199" name="Google Shape;199;p21"/>
          <p:cNvPicPr preferRelativeResize="0"/>
          <p:nvPr/>
        </p:nvPicPr>
        <p:blipFill>
          <a:blip r:embed="rId4">
            <a:alphaModFix/>
          </a:blip>
          <a:stretch>
            <a:fillRect/>
          </a:stretch>
        </p:blipFill>
        <p:spPr>
          <a:xfrm>
            <a:off x="5507925" y="3861900"/>
            <a:ext cx="2008200" cy="2294096"/>
          </a:xfrm>
          <a:prstGeom prst="rect">
            <a:avLst/>
          </a:prstGeom>
          <a:noFill/>
          <a:ln>
            <a:noFill/>
          </a:ln>
        </p:spPr>
      </p:pic>
      <p:pic>
        <p:nvPicPr>
          <p:cNvPr id="200" name="Google Shape;200;p21"/>
          <p:cNvPicPr preferRelativeResize="0"/>
          <p:nvPr/>
        </p:nvPicPr>
        <p:blipFill>
          <a:blip r:embed="rId5">
            <a:alphaModFix/>
          </a:blip>
          <a:stretch>
            <a:fillRect/>
          </a:stretch>
        </p:blipFill>
        <p:spPr>
          <a:xfrm>
            <a:off x="8389800" y="3861888"/>
            <a:ext cx="2069857" cy="2318250"/>
          </a:xfrm>
          <a:prstGeom prst="rect">
            <a:avLst/>
          </a:prstGeom>
          <a:noFill/>
          <a:ln>
            <a:noFill/>
          </a:ln>
        </p:spPr>
      </p:pic>
      <p:sp>
        <p:nvSpPr>
          <p:cNvPr id="201" name="Google Shape;201;p21"/>
          <p:cNvSpPr txBox="1"/>
          <p:nvPr/>
        </p:nvSpPr>
        <p:spPr>
          <a:xfrm>
            <a:off x="8451400" y="6268775"/>
            <a:ext cx="2008200" cy="184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a:solidFill>
                  <a:srgbClr val="1E293B"/>
                </a:solidFill>
                <a:latin typeface="Poppins"/>
                <a:ea typeface="Poppins"/>
                <a:cs typeface="Poppins"/>
                <a:sym typeface="Poppins"/>
              </a:rPr>
              <a:t>Final Token Embeddings</a:t>
            </a:r>
            <a:endParaRPr sz="1200">
              <a:solidFill>
                <a:srgbClr val="1E293B"/>
              </a:solidFill>
              <a:latin typeface="Poppins"/>
              <a:ea typeface="Poppins"/>
              <a:cs typeface="Poppins"/>
              <a:sym typeface="Poppins"/>
            </a:endParaRPr>
          </a:p>
        </p:txBody>
      </p:sp>
      <p:sp>
        <p:nvSpPr>
          <p:cNvPr id="202" name="Google Shape;202;p21"/>
          <p:cNvSpPr txBox="1"/>
          <p:nvPr/>
        </p:nvSpPr>
        <p:spPr>
          <a:xfrm>
            <a:off x="5557300" y="6268775"/>
            <a:ext cx="2008200" cy="184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a:solidFill>
                  <a:srgbClr val="1E293B"/>
                </a:solidFill>
                <a:latin typeface="Poppins"/>
                <a:ea typeface="Poppins"/>
                <a:cs typeface="Poppins"/>
                <a:sym typeface="Poppins"/>
              </a:rPr>
              <a:t>How it should be…</a:t>
            </a:r>
            <a:endParaRPr sz="1200">
              <a:solidFill>
                <a:srgbClr val="1E293B"/>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TotalTime>
  <Words>1234</Words>
  <Application>Microsoft Office PowerPoint</Application>
  <PresentationFormat>Widescreen</PresentationFormat>
  <Paragraphs>188</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Lato</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Udit Jain</cp:lastModifiedBy>
  <cp:revision>11</cp:revision>
  <dcterms:modified xsi:type="dcterms:W3CDTF">2025-11-21T08:05:22Z</dcterms:modified>
</cp:coreProperties>
</file>